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6858000" cy="9144000"/>
  <p:embeddedFontLst>
    <p:embeddedFont>
      <p:font typeface="Cormorant Garamond Medium" charset="-52"/>
      <p:regular r:id="rId12"/>
    </p:embeddedFont>
    <p:embeddedFont>
      <p:font typeface="Calibri" pitchFamily="34" charset="0"/>
      <p:regular r:id="rId13"/>
      <p:bold r:id="rId14"/>
      <p:italic r:id="rId15"/>
      <p:boldItalic r:id="rId16"/>
    </p:embeddedFont>
    <p:embeddedFont>
      <p:font typeface="Arial Black" pitchFamily="34" charset="0"/>
      <p:bold r:id="rId17"/>
    </p:embeddedFont>
    <p:embeddedFont>
      <p:font typeface="Aharoni" pitchFamily="2" charset="-79"/>
      <p:bold r:id="rId18"/>
    </p:embeddedFont>
    <p:embeddedFont>
      <p:font typeface="Arial Narrow" pitchFamily="34" charset="0"/>
      <p:regular r:id="rId19"/>
      <p:bold r:id="rId20"/>
      <p:italic r:id="rId21"/>
      <p:boldItalic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1217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47" d="100"/>
          <a:sy n="47" d="100"/>
        </p:scale>
        <p:origin x="-612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C7A7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1389133" y="0"/>
            <a:ext cx="6898867" cy="10287000"/>
          </a:xfrm>
          <a:prstGeom prst="rect">
            <a:avLst/>
          </a:prstGeom>
          <a:solidFill>
            <a:srgbClr val="F1DDC7"/>
          </a:solidFill>
        </p:spPr>
      </p:sp>
      <p:sp>
        <p:nvSpPr>
          <p:cNvPr id="3" name="TextBox 3"/>
          <p:cNvSpPr txBox="1"/>
          <p:nvPr/>
        </p:nvSpPr>
        <p:spPr>
          <a:xfrm>
            <a:off x="0" y="-647700"/>
            <a:ext cx="12192000" cy="22570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34"/>
              </a:lnSpc>
            </a:pPr>
            <a:endParaRPr lang="ru-RU" sz="3167" dirty="0" smtClean="0">
              <a:solidFill>
                <a:srgbClr val="FFFFFF"/>
              </a:solidFill>
              <a:latin typeface="Cormorant Garamond Medium"/>
            </a:endParaRPr>
          </a:p>
          <a:p>
            <a:pPr algn="ctr">
              <a:lnSpc>
                <a:spcPts val="4434"/>
              </a:lnSpc>
            </a:pPr>
            <a:endParaRPr lang="ru-RU" sz="3167" dirty="0" smtClean="0">
              <a:solidFill>
                <a:srgbClr val="FFFFFF"/>
              </a:solidFill>
              <a:latin typeface="Cormorant Garamond Medium"/>
            </a:endParaRPr>
          </a:p>
          <a:p>
            <a:pPr algn="ctr">
              <a:lnSpc>
                <a:spcPts val="4434"/>
              </a:lnSpc>
            </a:pPr>
            <a:r>
              <a:rPr lang="ru-RU" sz="3167" b="1" dirty="0" smtClean="0">
                <a:solidFill>
                  <a:schemeClr val="accent2">
                    <a:lumMod val="50000"/>
                  </a:schemeClr>
                </a:solidFill>
                <a:latin typeface="Cormorant Garamond Medium"/>
              </a:rPr>
              <a:t>Ростовская область, г</a:t>
            </a:r>
            <a:r>
              <a:rPr lang="en-US" sz="3167" b="1" dirty="0" smtClean="0">
                <a:solidFill>
                  <a:schemeClr val="accent2">
                    <a:lumMod val="50000"/>
                  </a:schemeClr>
                </a:solidFill>
                <a:latin typeface="Cormorant Garamond Medium"/>
              </a:rPr>
              <a:t>ород </a:t>
            </a:r>
            <a:r>
              <a:rPr lang="ru-RU" sz="3167" b="1" dirty="0" smtClean="0">
                <a:solidFill>
                  <a:schemeClr val="accent2">
                    <a:lumMod val="50000"/>
                  </a:schemeClr>
                </a:solidFill>
                <a:latin typeface="Cormorant Garamond Medium"/>
              </a:rPr>
              <a:t> </a:t>
            </a:r>
            <a:r>
              <a:rPr lang="en-US" sz="3167" b="1" dirty="0" smtClean="0">
                <a:solidFill>
                  <a:schemeClr val="accent2">
                    <a:lumMod val="50000"/>
                  </a:schemeClr>
                </a:solidFill>
                <a:latin typeface="Cormorant Garamond Medium"/>
              </a:rPr>
              <a:t>Ростов-на-Дону</a:t>
            </a:r>
            <a:endParaRPr lang="ru-RU" sz="3167" b="1" dirty="0" smtClean="0">
              <a:solidFill>
                <a:schemeClr val="accent2">
                  <a:lumMod val="50000"/>
                </a:schemeClr>
              </a:solidFill>
              <a:latin typeface="Cormorant Garamond Medium"/>
            </a:endParaRPr>
          </a:p>
          <a:p>
            <a:pPr algn="ctr">
              <a:lnSpc>
                <a:spcPts val="4434"/>
              </a:lnSpc>
            </a:pPr>
            <a:r>
              <a:rPr lang="en-US" sz="3167" b="1" dirty="0" smtClean="0">
                <a:solidFill>
                  <a:schemeClr val="accent2">
                    <a:lumMod val="50000"/>
                  </a:schemeClr>
                </a:solidFill>
                <a:latin typeface="Cormorant Garamond Medium"/>
              </a:rPr>
              <a:t>МБОУ </a:t>
            </a:r>
            <a:r>
              <a:rPr lang="ru-RU" sz="3167" b="1" dirty="0" smtClean="0">
                <a:solidFill>
                  <a:schemeClr val="accent2">
                    <a:lumMod val="50000"/>
                  </a:schemeClr>
                </a:solidFill>
                <a:latin typeface="Cormorant Garamond Medium"/>
              </a:rPr>
              <a:t>«Ш</a:t>
            </a:r>
            <a:r>
              <a:rPr lang="en-US" sz="3167" b="1" dirty="0" err="1" smtClean="0">
                <a:solidFill>
                  <a:schemeClr val="accent2">
                    <a:lumMod val="50000"/>
                  </a:schemeClr>
                </a:solidFill>
                <a:latin typeface="Cormorant Garamond Medium"/>
              </a:rPr>
              <a:t>кола</a:t>
            </a:r>
            <a:r>
              <a:rPr lang="en-US" sz="3167" b="1" dirty="0" smtClean="0">
                <a:solidFill>
                  <a:schemeClr val="accent2">
                    <a:lumMod val="50000"/>
                  </a:schemeClr>
                </a:solidFill>
                <a:latin typeface="Cormorant Garamond Medium"/>
              </a:rPr>
              <a:t> </a:t>
            </a:r>
            <a:r>
              <a:rPr lang="en-US" sz="3167" b="1" dirty="0">
                <a:solidFill>
                  <a:schemeClr val="accent2">
                    <a:lumMod val="50000"/>
                  </a:schemeClr>
                </a:solidFill>
                <a:latin typeface="Cormorant Garamond Medium"/>
              </a:rPr>
              <a:t>№ 104 </a:t>
            </a:r>
            <a:r>
              <a:rPr lang="en-US" sz="3167" b="1" dirty="0" err="1">
                <a:solidFill>
                  <a:schemeClr val="accent2">
                    <a:lumMod val="50000"/>
                  </a:schemeClr>
                </a:solidFill>
                <a:latin typeface="Cormorant Garamond Medium"/>
              </a:rPr>
              <a:t>имени</a:t>
            </a:r>
            <a:r>
              <a:rPr lang="en-US" sz="3167" b="1" dirty="0">
                <a:solidFill>
                  <a:schemeClr val="accent2">
                    <a:lumMod val="50000"/>
                  </a:schemeClr>
                </a:solidFill>
                <a:latin typeface="Cormorant Garamond Medium"/>
              </a:rPr>
              <a:t> </a:t>
            </a:r>
            <a:r>
              <a:rPr lang="en-US" sz="3167" b="1" dirty="0" err="1">
                <a:solidFill>
                  <a:schemeClr val="accent2">
                    <a:lumMod val="50000"/>
                  </a:schemeClr>
                </a:solidFill>
                <a:latin typeface="Cormorant Garamond Medium"/>
              </a:rPr>
              <a:t>Героя</a:t>
            </a:r>
            <a:r>
              <a:rPr lang="en-US" sz="3167" b="1" dirty="0">
                <a:solidFill>
                  <a:schemeClr val="accent2">
                    <a:lumMod val="50000"/>
                  </a:schemeClr>
                </a:solidFill>
                <a:latin typeface="Cormorant Garamond Medium"/>
              </a:rPr>
              <a:t> </a:t>
            </a:r>
            <a:r>
              <a:rPr lang="en-US" sz="3167" b="1" dirty="0" err="1">
                <a:solidFill>
                  <a:schemeClr val="accent2">
                    <a:lumMod val="50000"/>
                  </a:schemeClr>
                </a:solidFill>
                <a:latin typeface="Cormorant Garamond Medium"/>
              </a:rPr>
              <a:t>Советского</a:t>
            </a:r>
            <a:r>
              <a:rPr lang="en-US" sz="3167" b="1" dirty="0">
                <a:solidFill>
                  <a:schemeClr val="accent2">
                    <a:lumMod val="50000"/>
                  </a:schemeClr>
                </a:solidFill>
                <a:latin typeface="Cormorant Garamond Medium"/>
              </a:rPr>
              <a:t> </a:t>
            </a:r>
            <a:r>
              <a:rPr lang="en-US" sz="3167" b="1" dirty="0" err="1">
                <a:solidFill>
                  <a:schemeClr val="accent2">
                    <a:lumMod val="50000"/>
                  </a:schemeClr>
                </a:solidFill>
                <a:latin typeface="Cormorant Garamond Medium"/>
              </a:rPr>
              <a:t>Союза</a:t>
            </a:r>
            <a:r>
              <a:rPr lang="en-US" sz="3167" b="1" dirty="0">
                <a:solidFill>
                  <a:schemeClr val="accent2">
                    <a:lumMod val="50000"/>
                  </a:schemeClr>
                </a:solidFill>
                <a:latin typeface="Cormorant Garamond Medium"/>
              </a:rPr>
              <a:t> </a:t>
            </a:r>
            <a:r>
              <a:rPr lang="en-US" sz="3167" b="1" dirty="0" err="1" smtClean="0">
                <a:solidFill>
                  <a:schemeClr val="accent2">
                    <a:lumMod val="50000"/>
                  </a:schemeClr>
                </a:solidFill>
                <a:latin typeface="Cormorant Garamond Medium"/>
              </a:rPr>
              <a:t>Шипулина</a:t>
            </a:r>
            <a:r>
              <a:rPr lang="en-US" sz="3167" b="1" dirty="0" smtClean="0">
                <a:solidFill>
                  <a:schemeClr val="accent2">
                    <a:lumMod val="50000"/>
                  </a:schemeClr>
                </a:solidFill>
                <a:latin typeface="Cormorant Garamond Medium"/>
              </a:rPr>
              <a:t> А</a:t>
            </a:r>
            <a:r>
              <a:rPr lang="ru-RU" sz="3167" b="1" dirty="0" smtClean="0">
                <a:solidFill>
                  <a:schemeClr val="accent2">
                    <a:lumMod val="50000"/>
                  </a:schemeClr>
                </a:solidFill>
                <a:latin typeface="Cormorant Garamond Medium"/>
              </a:rPr>
              <a:t>.</a:t>
            </a:r>
            <a:r>
              <a:rPr lang="en-US" sz="3167" b="1" dirty="0" smtClean="0">
                <a:solidFill>
                  <a:schemeClr val="accent2">
                    <a:lumMod val="50000"/>
                  </a:schemeClr>
                </a:solidFill>
                <a:latin typeface="Cormorant Garamond Medium"/>
              </a:rPr>
              <a:t> А</a:t>
            </a:r>
            <a:r>
              <a:rPr lang="ru-RU" sz="3167" b="1" dirty="0" smtClean="0">
                <a:solidFill>
                  <a:schemeClr val="accent2">
                    <a:lumMod val="50000"/>
                  </a:schemeClr>
                </a:solidFill>
                <a:latin typeface="Cormorant Garamond Medium"/>
              </a:rPr>
              <a:t>.</a:t>
            </a:r>
            <a:r>
              <a:rPr lang="en-US" sz="3167" b="1" dirty="0" smtClean="0">
                <a:solidFill>
                  <a:schemeClr val="accent2">
                    <a:lumMod val="50000"/>
                  </a:schemeClr>
                </a:solidFill>
                <a:latin typeface="Cormorant Garamond Medium"/>
              </a:rPr>
              <a:t> </a:t>
            </a:r>
            <a:r>
              <a:rPr lang="ru-RU" sz="3167" b="1" dirty="0" smtClean="0">
                <a:solidFill>
                  <a:schemeClr val="accent2">
                    <a:lumMod val="50000"/>
                  </a:schemeClr>
                </a:solidFill>
                <a:latin typeface="Cormorant Garamond Medium"/>
              </a:rPr>
              <a:t>»</a:t>
            </a:r>
            <a:endParaRPr lang="en-US" sz="3167" b="1" dirty="0">
              <a:solidFill>
                <a:schemeClr val="accent2">
                  <a:lumMod val="50000"/>
                </a:schemeClr>
              </a:solidFill>
              <a:latin typeface="Cormorant Garamond Medium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609600" y="1257300"/>
            <a:ext cx="10210800" cy="84715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461"/>
              </a:lnSpc>
            </a:pPr>
            <a:endParaRPr lang="ru-RU" sz="3186" dirty="0" smtClean="0">
              <a:solidFill>
                <a:srgbClr val="FFFFFF"/>
              </a:solidFill>
              <a:latin typeface="Cormorant Garamond Medium"/>
            </a:endParaRPr>
          </a:p>
          <a:p>
            <a:r>
              <a:rPr lang="ru-RU" sz="2400" b="1" dirty="0" smtClean="0">
                <a:solidFill>
                  <a:srgbClr val="1E1217"/>
                </a:solidFill>
                <a:latin typeface="Cormorant Garamond Medium" charset="-52"/>
              </a:rPr>
              <a:t>Школьный музей располагается в отдельной комнате на 2 этаже школы. Материалы экспозиции музея размещены на стендах, баннерах и столах и выставлены в витринах.</a:t>
            </a:r>
            <a:r>
              <a:rPr lang="ru-RU" sz="2400" b="1" dirty="0" smtClean="0">
                <a:solidFill>
                  <a:srgbClr val="1E1217"/>
                </a:solidFill>
              </a:rPr>
              <a:t> Большую роль играет </a:t>
            </a:r>
            <a:r>
              <a:rPr lang="ru-RU" sz="2400" b="1" dirty="0" err="1" smtClean="0">
                <a:solidFill>
                  <a:srgbClr val="1E1217"/>
                </a:solidFill>
              </a:rPr>
              <a:t>мультимедийное</a:t>
            </a:r>
            <a:r>
              <a:rPr lang="ru-RU" sz="2400" b="1" dirty="0" smtClean="0">
                <a:solidFill>
                  <a:srgbClr val="1E1217"/>
                </a:solidFill>
              </a:rPr>
              <a:t> оборудование.</a:t>
            </a:r>
          </a:p>
          <a:p>
            <a:r>
              <a:rPr lang="ru-RU" sz="2400" b="1" dirty="0" smtClean="0">
                <a:solidFill>
                  <a:srgbClr val="1E1217"/>
                </a:solidFill>
              </a:rPr>
              <a:t> Проектор позволяет посетителям просматривать ролики, панорамы и презентации по представляемой тематике. С их помощью создаётся эффект присутствия при важном историческом событии, реальные экспонаты дополняются цифровыми моделями, схемами, </a:t>
            </a:r>
            <a:r>
              <a:rPr lang="ru-RU" sz="2400" b="1" dirty="0" err="1" smtClean="0">
                <a:solidFill>
                  <a:srgbClr val="1E1217"/>
                </a:solidFill>
              </a:rPr>
              <a:t>видеопрогулками</a:t>
            </a:r>
            <a:r>
              <a:rPr lang="ru-RU" sz="2400" b="1" dirty="0" smtClean="0">
                <a:solidFill>
                  <a:srgbClr val="1E1217"/>
                </a:solidFill>
              </a:rPr>
              <a:t> и т.д.</a:t>
            </a:r>
          </a:p>
          <a:p>
            <a:r>
              <a:rPr lang="ru-RU" sz="2400" b="1" dirty="0" smtClean="0">
                <a:solidFill>
                  <a:srgbClr val="1E1217"/>
                </a:solidFill>
                <a:latin typeface="Cormorant Garamond Medium" charset="-52"/>
              </a:rPr>
              <a:t> </a:t>
            </a:r>
            <a:r>
              <a:rPr lang="ru-RU" sz="2400" b="1" dirty="0" smtClean="0">
                <a:solidFill>
                  <a:srgbClr val="1E1217"/>
                </a:solidFill>
              </a:rPr>
              <a:t>Руководитель музея Моисеева Елена Анатольевна– учитель истории, зам. директора по воспитательной работе. В  творческий совет музея входит 6 </a:t>
            </a:r>
            <a:r>
              <a:rPr lang="ru-RU" sz="2400" b="1" dirty="0" err="1" smtClean="0">
                <a:solidFill>
                  <a:srgbClr val="1E1217"/>
                </a:solidFill>
              </a:rPr>
              <a:t>человек:Табунщикова</a:t>
            </a:r>
            <a:r>
              <a:rPr lang="ru-RU" sz="2400" b="1" dirty="0" smtClean="0">
                <a:solidFill>
                  <a:srgbClr val="1E1217"/>
                </a:solidFill>
              </a:rPr>
              <a:t> Ирина </a:t>
            </a:r>
            <a:r>
              <a:rPr lang="ru-RU" sz="2400" b="1" dirty="0" err="1" smtClean="0">
                <a:solidFill>
                  <a:srgbClr val="1E1217"/>
                </a:solidFill>
              </a:rPr>
              <a:t>Гурьевна</a:t>
            </a:r>
            <a:r>
              <a:rPr lang="ru-RU" sz="2400" b="1" dirty="0" smtClean="0">
                <a:solidFill>
                  <a:srgbClr val="1E1217"/>
                </a:solidFill>
              </a:rPr>
              <a:t>- учитель истории, </a:t>
            </a:r>
            <a:r>
              <a:rPr lang="ru-RU" sz="2400" b="1" dirty="0" err="1" smtClean="0">
                <a:solidFill>
                  <a:srgbClr val="1E1217"/>
                </a:solidFill>
              </a:rPr>
              <a:t>Вискалина</a:t>
            </a:r>
            <a:r>
              <a:rPr lang="ru-RU" sz="2400" b="1" dirty="0" smtClean="0">
                <a:solidFill>
                  <a:srgbClr val="1E1217"/>
                </a:solidFill>
              </a:rPr>
              <a:t> Алиса, </a:t>
            </a:r>
            <a:r>
              <a:rPr lang="ru-RU" sz="2400" b="1" dirty="0" err="1" smtClean="0">
                <a:solidFill>
                  <a:srgbClr val="1E1217"/>
                </a:solidFill>
              </a:rPr>
              <a:t>Тропина</a:t>
            </a:r>
            <a:r>
              <a:rPr lang="ru-RU" sz="2400" b="1" dirty="0" smtClean="0">
                <a:solidFill>
                  <a:srgbClr val="1E1217"/>
                </a:solidFill>
              </a:rPr>
              <a:t> Анатолия, </a:t>
            </a:r>
            <a:r>
              <a:rPr lang="ru-RU" sz="2400" b="1" dirty="0" err="1" smtClean="0">
                <a:solidFill>
                  <a:srgbClr val="1E1217"/>
                </a:solidFill>
              </a:rPr>
              <a:t>Роменская</a:t>
            </a:r>
            <a:r>
              <a:rPr lang="ru-RU" sz="2400" b="1" dirty="0" smtClean="0">
                <a:solidFill>
                  <a:srgbClr val="1E1217"/>
                </a:solidFill>
              </a:rPr>
              <a:t> Алина, </a:t>
            </a:r>
            <a:r>
              <a:rPr lang="ru-RU" sz="2400" b="1" dirty="0" err="1" smtClean="0">
                <a:solidFill>
                  <a:srgbClr val="1E1217"/>
                </a:solidFill>
              </a:rPr>
              <a:t>Скубин</a:t>
            </a:r>
            <a:r>
              <a:rPr lang="ru-RU" sz="2400" b="1" dirty="0" smtClean="0">
                <a:solidFill>
                  <a:srgbClr val="1E1217"/>
                </a:solidFill>
              </a:rPr>
              <a:t> Антон, Сивцова Галина.</a:t>
            </a:r>
          </a:p>
          <a:p>
            <a:pPr>
              <a:lnSpc>
                <a:spcPts val="4461"/>
              </a:lnSpc>
            </a:pPr>
            <a:r>
              <a:rPr lang="en-US" sz="2800" b="1" dirty="0" err="1" smtClean="0">
                <a:solidFill>
                  <a:schemeClr val="accent6">
                    <a:lumMod val="20000"/>
                    <a:lumOff val="80000"/>
                  </a:schemeClr>
                </a:solidFill>
                <a:latin typeface="Cormorant Garamond Medium" charset="-52"/>
              </a:rPr>
              <a:t>Музей</a:t>
            </a:r>
            <a:r>
              <a:rPr lang="en-US" sz="28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Cormorant Garamond Medium" charset="-52"/>
              </a:rPr>
              <a:t> </a:t>
            </a:r>
            <a:r>
              <a:rPr lang="en-US" sz="2800" b="1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Cormorant Garamond Medium" charset="-52"/>
              </a:rPr>
              <a:t>школы</a:t>
            </a:r>
            <a:r>
              <a:rPr lang="en-US" sz="2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Cormorant Garamond Medium" charset="-52"/>
              </a:rPr>
              <a:t> № </a:t>
            </a:r>
            <a:r>
              <a:rPr lang="en-US" sz="28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Cormorant Garamond Medium" charset="-52"/>
              </a:rPr>
              <a:t>104 </a:t>
            </a:r>
            <a:r>
              <a:rPr lang="ru-RU" sz="28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Cormorant Garamond Medium" charset="-52"/>
              </a:rPr>
              <a:t>«Д</a:t>
            </a:r>
            <a:r>
              <a:rPr lang="en-US" sz="2800" b="1" dirty="0" err="1" smtClean="0">
                <a:solidFill>
                  <a:schemeClr val="accent6">
                    <a:lumMod val="20000"/>
                    <a:lumOff val="80000"/>
                  </a:schemeClr>
                </a:solidFill>
                <a:latin typeface="Cormorant Garamond Medium" charset="-52"/>
              </a:rPr>
              <a:t>орогами</a:t>
            </a:r>
            <a:r>
              <a:rPr lang="en-US" sz="28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Cormorant Garamond Medium" charset="-52"/>
              </a:rPr>
              <a:t> </a:t>
            </a:r>
            <a:r>
              <a:rPr lang="en-US" sz="2800" b="1" dirty="0" err="1" smtClean="0">
                <a:solidFill>
                  <a:schemeClr val="accent6">
                    <a:lumMod val="20000"/>
                    <a:lumOff val="80000"/>
                  </a:schemeClr>
                </a:solidFill>
                <a:latin typeface="Cormorant Garamond Medium" charset="-52"/>
              </a:rPr>
              <a:t>памяти</a:t>
            </a:r>
            <a:r>
              <a:rPr lang="ru-RU" sz="28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Cormorant Garamond Medium" charset="-52"/>
              </a:rPr>
              <a:t>»</a:t>
            </a:r>
            <a:r>
              <a:rPr lang="en-US" sz="28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Cormorant Garamond Medium" charset="-52"/>
              </a:rPr>
              <a:t> </a:t>
            </a:r>
            <a:r>
              <a:rPr lang="en-US" sz="2800" b="1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Cormorant Garamond Medium" charset="-52"/>
              </a:rPr>
              <a:t>имеет</a:t>
            </a:r>
            <a:r>
              <a:rPr lang="en-US" sz="2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Cormorant Garamond Medium" charset="-52"/>
              </a:rPr>
              <a:t> </a:t>
            </a:r>
            <a:r>
              <a:rPr lang="en-US" sz="2800" b="1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Cormorant Garamond Medium" charset="-52"/>
              </a:rPr>
              <a:t>две</a:t>
            </a:r>
            <a:r>
              <a:rPr lang="en-US" sz="2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Cormorant Garamond Medium" charset="-52"/>
              </a:rPr>
              <a:t> </a:t>
            </a:r>
            <a:r>
              <a:rPr lang="en-US" sz="2800" b="1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Cormorant Garamond Medium" charset="-52"/>
              </a:rPr>
              <a:t>экспозиции</a:t>
            </a:r>
            <a:r>
              <a:rPr lang="en-US" sz="28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Cormorant Garamond Medium" charset="-52"/>
              </a:rPr>
              <a:t>.</a:t>
            </a:r>
            <a:endParaRPr lang="ru-RU" sz="2800" b="1" dirty="0" smtClean="0">
              <a:solidFill>
                <a:schemeClr val="accent6">
                  <a:lumMod val="20000"/>
                  <a:lumOff val="80000"/>
                </a:schemeClr>
              </a:solidFill>
              <a:latin typeface="Cormorant Garamond Medium" charset="-52"/>
            </a:endParaRPr>
          </a:p>
          <a:p>
            <a:pPr>
              <a:lnSpc>
                <a:spcPts val="4461"/>
              </a:lnSpc>
            </a:pPr>
            <a:r>
              <a:rPr lang="en-US" sz="28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Cormorant Garamond Medium" charset="-52"/>
              </a:rPr>
              <a:t> </a:t>
            </a:r>
            <a:r>
              <a:rPr lang="en-US" sz="2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Cormorant Garamond Medium" charset="-52"/>
              </a:rPr>
              <a:t>В 1996 </a:t>
            </a:r>
            <a:r>
              <a:rPr lang="en-US" sz="2800" b="1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Cormorant Garamond Medium" charset="-52"/>
              </a:rPr>
              <a:t>году</a:t>
            </a:r>
            <a:r>
              <a:rPr lang="en-US" sz="2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Cormorant Garamond Medium" charset="-52"/>
              </a:rPr>
              <a:t> </a:t>
            </a:r>
            <a:r>
              <a:rPr lang="en-US" sz="2800" b="1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Cormorant Garamond Medium" charset="-52"/>
              </a:rPr>
              <a:t>при</a:t>
            </a:r>
            <a:r>
              <a:rPr lang="en-US" sz="2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Cormorant Garamond Medium" charset="-52"/>
              </a:rPr>
              <a:t> </a:t>
            </a:r>
            <a:r>
              <a:rPr lang="en-US" sz="2800" b="1" dirty="0" err="1" smtClean="0">
                <a:solidFill>
                  <a:schemeClr val="accent6">
                    <a:lumMod val="20000"/>
                    <a:lumOff val="80000"/>
                  </a:schemeClr>
                </a:solidFill>
                <a:latin typeface="Cormorant Garamond Medium" charset="-52"/>
              </a:rPr>
              <a:t>поддержк</a:t>
            </a:r>
            <a:r>
              <a:rPr lang="ru-RU" sz="28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Cormorant Garamond Medium" charset="-52"/>
              </a:rPr>
              <a:t>е</a:t>
            </a:r>
            <a:r>
              <a:rPr lang="en-US" sz="28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Cormorant Garamond Medium" charset="-52"/>
              </a:rPr>
              <a:t> </a:t>
            </a:r>
            <a:r>
              <a:rPr lang="en-US" sz="2800" b="1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Cormorant Garamond Medium" charset="-52"/>
              </a:rPr>
              <a:t>общественной</a:t>
            </a:r>
            <a:r>
              <a:rPr lang="en-US" sz="2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Cormorant Garamond Medium" charset="-52"/>
              </a:rPr>
              <a:t> </a:t>
            </a:r>
            <a:r>
              <a:rPr lang="en-US" sz="2800" b="1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Cormorant Garamond Medium" charset="-52"/>
              </a:rPr>
              <a:t>организации</a:t>
            </a:r>
            <a:r>
              <a:rPr lang="en-US" sz="2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Cormorant Garamond Medium" charset="-52"/>
              </a:rPr>
              <a:t> "</a:t>
            </a:r>
            <a:r>
              <a:rPr lang="en-US" sz="2800" b="1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Cormorant Garamond Medium" charset="-52"/>
              </a:rPr>
              <a:t>Чернобылец</a:t>
            </a:r>
            <a:r>
              <a:rPr lang="en-US" sz="2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Cormorant Garamond Medium" charset="-52"/>
              </a:rPr>
              <a:t> </a:t>
            </a:r>
            <a:r>
              <a:rPr lang="en-US" sz="2800" b="1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Cormorant Garamond Medium" charset="-52"/>
              </a:rPr>
              <a:t>Дона</a:t>
            </a:r>
            <a:r>
              <a:rPr lang="en-US" sz="2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Cormorant Garamond Medium" charset="-52"/>
              </a:rPr>
              <a:t>" </a:t>
            </a:r>
            <a:r>
              <a:rPr lang="en-US" sz="2800" b="1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Cormorant Garamond Medium" charset="-52"/>
              </a:rPr>
              <a:t>была</a:t>
            </a:r>
            <a:r>
              <a:rPr lang="en-US" sz="2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Cormorant Garamond Medium" charset="-52"/>
              </a:rPr>
              <a:t> </a:t>
            </a:r>
            <a:r>
              <a:rPr lang="en-US" sz="2800" b="1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Cormorant Garamond Medium" charset="-52"/>
              </a:rPr>
              <a:t>открыта</a:t>
            </a:r>
            <a:r>
              <a:rPr lang="en-US" sz="2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Cormorant Garamond Medium" charset="-52"/>
              </a:rPr>
              <a:t> </a:t>
            </a:r>
            <a:r>
              <a:rPr lang="en-US" sz="2800" b="1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Cormorant Garamond Medium" charset="-52"/>
              </a:rPr>
              <a:t>экспозиция</a:t>
            </a:r>
            <a:r>
              <a:rPr lang="en-US" sz="2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Cormorant Garamond Medium" charset="-52"/>
              </a:rPr>
              <a:t> </a:t>
            </a:r>
            <a:r>
              <a:rPr lang="en-US" sz="28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Cormorant Garamond Medium" charset="-52"/>
              </a:rPr>
              <a:t>«</a:t>
            </a:r>
            <a:r>
              <a:rPr lang="ru-RU" sz="28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Cormorant Garamond Medium" charset="-52"/>
              </a:rPr>
              <a:t>П</a:t>
            </a:r>
            <a:r>
              <a:rPr lang="en-US" sz="2800" b="1" dirty="0" err="1" smtClean="0">
                <a:solidFill>
                  <a:schemeClr val="accent6">
                    <a:lumMod val="20000"/>
                    <a:lumOff val="80000"/>
                  </a:schemeClr>
                </a:solidFill>
                <a:latin typeface="Cormorant Garamond Medium" charset="-52"/>
              </a:rPr>
              <a:t>амяти</a:t>
            </a:r>
            <a:r>
              <a:rPr lang="en-US" sz="28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Cormorant Garamond Medium" charset="-52"/>
              </a:rPr>
              <a:t> </a:t>
            </a:r>
            <a:r>
              <a:rPr lang="en-US" sz="2800" b="1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Cormorant Garamond Medium" charset="-52"/>
              </a:rPr>
              <a:t>жертвам</a:t>
            </a:r>
            <a:r>
              <a:rPr lang="en-US" sz="2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Cormorant Garamond Medium" charset="-52"/>
              </a:rPr>
              <a:t> </a:t>
            </a:r>
            <a:r>
              <a:rPr lang="en-US" sz="2800" b="1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Cormorant Garamond Medium" charset="-52"/>
              </a:rPr>
              <a:t>Чернобыля</a:t>
            </a:r>
            <a:r>
              <a:rPr lang="en-US" sz="2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Cormorant Garamond Medium" charset="-52"/>
              </a:rPr>
              <a:t>".</a:t>
            </a:r>
          </a:p>
          <a:p>
            <a:pPr>
              <a:lnSpc>
                <a:spcPts val="4461"/>
              </a:lnSpc>
              <a:spcBef>
                <a:spcPct val="0"/>
              </a:spcBef>
            </a:pPr>
            <a:r>
              <a:rPr lang="en-US" sz="2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Cormorant Garamond Medium" charset="-52"/>
              </a:rPr>
              <a:t>В 2015 </a:t>
            </a:r>
            <a:r>
              <a:rPr lang="en-US" sz="2800" b="1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Cormorant Garamond Medium" charset="-52"/>
              </a:rPr>
              <a:t>году</a:t>
            </a:r>
            <a:r>
              <a:rPr lang="en-US" sz="2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Cormorant Garamond Medium" charset="-52"/>
              </a:rPr>
              <a:t> </a:t>
            </a:r>
            <a:r>
              <a:rPr lang="en-US" sz="2800" b="1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Cormorant Garamond Medium" charset="-52"/>
              </a:rPr>
              <a:t>при</a:t>
            </a:r>
            <a:r>
              <a:rPr lang="en-US" sz="2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Cormorant Garamond Medium" charset="-52"/>
              </a:rPr>
              <a:t> </a:t>
            </a:r>
            <a:r>
              <a:rPr lang="en-US" sz="2800" b="1" dirty="0" err="1" smtClean="0">
                <a:solidFill>
                  <a:schemeClr val="accent6">
                    <a:lumMod val="20000"/>
                    <a:lumOff val="80000"/>
                  </a:schemeClr>
                </a:solidFill>
                <a:latin typeface="Cormorant Garamond Medium" charset="-52"/>
              </a:rPr>
              <a:t>поддержк</a:t>
            </a:r>
            <a:r>
              <a:rPr lang="ru-RU" sz="28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Cormorant Garamond Medium" charset="-52"/>
              </a:rPr>
              <a:t>е</a:t>
            </a:r>
            <a:r>
              <a:rPr lang="en-US" sz="28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Cormorant Garamond Medium" charset="-52"/>
              </a:rPr>
              <a:t> </a:t>
            </a:r>
            <a:r>
              <a:rPr lang="en-US" sz="2800" b="1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Cormorant Garamond Medium" charset="-52"/>
              </a:rPr>
              <a:t>союза</a:t>
            </a:r>
            <a:r>
              <a:rPr lang="en-US" sz="2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Cormorant Garamond Medium" charset="-52"/>
              </a:rPr>
              <a:t> </a:t>
            </a:r>
            <a:r>
              <a:rPr lang="en-US" sz="2800" b="1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Cormorant Garamond Medium" charset="-52"/>
              </a:rPr>
              <a:t>Ветеранов</a:t>
            </a:r>
            <a:r>
              <a:rPr lang="en-US" sz="2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Cormorant Garamond Medium" charset="-52"/>
              </a:rPr>
              <a:t> </a:t>
            </a:r>
            <a:r>
              <a:rPr lang="en-US" sz="2800" b="1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Cormorant Garamond Medium" charset="-52"/>
              </a:rPr>
              <a:t>Ворошиловского</a:t>
            </a:r>
            <a:r>
              <a:rPr lang="en-US" sz="2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Cormorant Garamond Medium" charset="-52"/>
              </a:rPr>
              <a:t> </a:t>
            </a:r>
            <a:r>
              <a:rPr lang="en-US" sz="2800" b="1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Cormorant Garamond Medium" charset="-52"/>
              </a:rPr>
              <a:t>района</a:t>
            </a:r>
            <a:r>
              <a:rPr lang="en-US" sz="2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Cormorant Garamond Medium" charset="-52"/>
              </a:rPr>
              <a:t> и </a:t>
            </a:r>
            <a:r>
              <a:rPr lang="en-US" sz="2800" b="1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Cormorant Garamond Medium" charset="-52"/>
              </a:rPr>
              <a:t>поисковых</a:t>
            </a:r>
            <a:r>
              <a:rPr lang="en-US" sz="2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Cormorant Garamond Medium" charset="-52"/>
              </a:rPr>
              <a:t> </a:t>
            </a:r>
            <a:r>
              <a:rPr lang="en-US" sz="2800" b="1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Cormorant Garamond Medium" charset="-52"/>
              </a:rPr>
              <a:t>отрядов</a:t>
            </a:r>
            <a:r>
              <a:rPr lang="en-US" sz="2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Cormorant Garamond Medium" charset="-52"/>
              </a:rPr>
              <a:t> </a:t>
            </a:r>
            <a:r>
              <a:rPr lang="en-US" sz="2800" b="1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Cormorant Garamond Medium" charset="-52"/>
              </a:rPr>
              <a:t>была</a:t>
            </a:r>
            <a:r>
              <a:rPr lang="en-US" sz="2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Cormorant Garamond Medium" charset="-52"/>
              </a:rPr>
              <a:t> </a:t>
            </a:r>
            <a:r>
              <a:rPr lang="en-US" sz="2800" b="1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Cormorant Garamond Medium" charset="-52"/>
              </a:rPr>
              <a:t>открыта</a:t>
            </a:r>
            <a:r>
              <a:rPr lang="en-US" sz="2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Cormorant Garamond Medium" charset="-52"/>
              </a:rPr>
              <a:t> </a:t>
            </a:r>
            <a:r>
              <a:rPr lang="en-US" sz="2800" b="1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Cormorant Garamond Medium" charset="-52"/>
              </a:rPr>
              <a:t>экспозиция</a:t>
            </a:r>
            <a:r>
              <a:rPr lang="en-US" sz="2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Cormorant Garamond Medium" charset="-52"/>
              </a:rPr>
              <a:t> "</a:t>
            </a:r>
            <a:r>
              <a:rPr lang="en-US" sz="2800" b="1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Cormorant Garamond Medium" charset="-52"/>
              </a:rPr>
              <a:t>Подвиг</a:t>
            </a:r>
            <a:r>
              <a:rPr lang="en-US" sz="2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Cormorant Garamond Medium" charset="-52"/>
              </a:rPr>
              <a:t> </a:t>
            </a:r>
            <a:r>
              <a:rPr lang="en-US" sz="2800" b="1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Cormorant Garamond Medium" charset="-52"/>
              </a:rPr>
              <a:t>земляков</a:t>
            </a:r>
            <a:r>
              <a:rPr lang="en-US" sz="2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Cormorant Garamond Medium" charset="-52"/>
              </a:rPr>
              <a:t> в </a:t>
            </a:r>
            <a:r>
              <a:rPr lang="en-US" sz="2800" b="1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Cormorant Garamond Medium" charset="-52"/>
              </a:rPr>
              <a:t>годы</a:t>
            </a:r>
            <a:r>
              <a:rPr lang="en-US" sz="2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Cormorant Garamond Medium" charset="-52"/>
              </a:rPr>
              <a:t> </a:t>
            </a:r>
            <a:r>
              <a:rPr lang="en-US" sz="2800" b="1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Cormorant Garamond Medium" charset="-52"/>
              </a:rPr>
              <a:t>войны</a:t>
            </a:r>
            <a:r>
              <a:rPr lang="en-US" sz="2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Cormorant Garamond Medium" charset="-52"/>
              </a:rPr>
              <a:t>"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1975765" y="1028700"/>
            <a:ext cx="5725603" cy="8381553"/>
            <a:chOff x="0" y="0"/>
            <a:chExt cx="7634137" cy="11175404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2" cstate="print"/>
            <a:srcRect l="24355" r="24355"/>
            <a:stretch>
              <a:fillRect/>
            </a:stretch>
          </p:blipFill>
          <p:spPr>
            <a:xfrm>
              <a:off x="0" y="0"/>
              <a:ext cx="7634137" cy="11175404"/>
            </a:xfrm>
            <a:prstGeom prst="rect">
              <a:avLst/>
            </a:prstGeom>
          </p:spPr>
        </p:pic>
      </p:grpSp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502410" y="-30778"/>
            <a:ext cx="1726139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Всероссийский конкурс на лучшую выставку школьных музеев, посвященную памятным датам и событиям региона в годы Великой  Отечественной войны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DD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868400" y="5753100"/>
            <a:ext cx="4114800" cy="4229100"/>
            <a:chOff x="0" y="0"/>
            <a:chExt cx="11818235" cy="11799230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 cstate="print"/>
            <a:srcRect l="12439" r="12439"/>
            <a:stretch>
              <a:fillRect/>
            </a:stretch>
          </p:blipFill>
          <p:spPr>
            <a:xfrm>
              <a:off x="0" y="0"/>
              <a:ext cx="11818235" cy="11799230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10287000" y="5753100"/>
            <a:ext cx="3322138" cy="4191000"/>
            <a:chOff x="0" y="0"/>
            <a:chExt cx="5785378" cy="7580776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3" cstate="print"/>
            <a:srcRect l="18710" r="18710"/>
            <a:stretch>
              <a:fillRect/>
            </a:stretch>
          </p:blipFill>
          <p:spPr>
            <a:xfrm>
              <a:off x="0" y="0"/>
              <a:ext cx="5785378" cy="7580776"/>
            </a:xfrm>
            <a:prstGeom prst="rect">
              <a:avLst/>
            </a:prstGeom>
          </p:spPr>
        </p:pic>
      </p:grpSp>
      <p:sp>
        <p:nvSpPr>
          <p:cNvPr id="6" name="TextBox 6"/>
          <p:cNvSpPr txBox="1"/>
          <p:nvPr/>
        </p:nvSpPr>
        <p:spPr>
          <a:xfrm>
            <a:off x="8229600" y="219918"/>
            <a:ext cx="9547858" cy="54168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/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latin typeface="Cormorant Garamond Medium"/>
              </a:rPr>
              <a:t>Наш музей- это образовательное пространство, позволяющее включить резервы эмоциональной памяти, активизировать творческую познавательную деятельность на уроке и во внеурочной работе, самостоятельно и в сотрудничестве с педагогом.</a:t>
            </a:r>
          </a:p>
          <a:p>
            <a:pPr marL="0" lvl="0" indent="0"/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latin typeface="Cormorant Garamond Medium"/>
              </a:rPr>
              <a:t>Выставка «Подвиг земляков в годы войны» создана на основе фотоматериалов из Сети и домашних архивов, ксерокопий документов, творческих работ учащихся, подарков общественных организаций и общественных деятелей.  </a:t>
            </a:r>
            <a:r>
              <a:rPr lang="en-US" sz="3200" b="1" dirty="0" err="1" smtClean="0">
                <a:solidFill>
                  <a:schemeClr val="accent2">
                    <a:lumMod val="50000"/>
                  </a:schemeClr>
                </a:solidFill>
                <a:latin typeface="Cormorant Garamond Medium"/>
              </a:rPr>
              <a:t>Экспонаты</a:t>
            </a: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latin typeface="Cormorant Garamond Medium"/>
              </a:rPr>
              <a:t> -</a:t>
            </a:r>
            <a:r>
              <a:rPr lang="en-US" sz="3200" b="1" dirty="0" smtClean="0">
                <a:solidFill>
                  <a:schemeClr val="accent2">
                    <a:lumMod val="50000"/>
                  </a:schemeClr>
                </a:solidFill>
                <a:latin typeface="Cormorant Garamond Medium"/>
              </a:rPr>
              <a:t> </a:t>
            </a:r>
            <a:r>
              <a:rPr lang="en-US" sz="3200" b="1" dirty="0" err="1">
                <a:solidFill>
                  <a:schemeClr val="accent2">
                    <a:lumMod val="50000"/>
                  </a:schemeClr>
                </a:solidFill>
                <a:latin typeface="Cormorant Garamond Medium"/>
              </a:rPr>
              <a:t>это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Cormorant Garamond Medium"/>
              </a:rPr>
              <a:t> </a:t>
            </a:r>
            <a:r>
              <a:rPr lang="en-US" sz="3200" b="1" dirty="0" err="1">
                <a:solidFill>
                  <a:schemeClr val="accent2">
                    <a:lumMod val="50000"/>
                  </a:schemeClr>
                </a:solidFill>
                <a:latin typeface="Cormorant Garamond Medium"/>
              </a:rPr>
              <a:t>целая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Cormorant Garamond Medium"/>
              </a:rPr>
              <a:t> </a:t>
            </a:r>
            <a:r>
              <a:rPr lang="en-US" sz="3200" b="1" dirty="0" err="1">
                <a:solidFill>
                  <a:schemeClr val="accent2">
                    <a:lumMod val="50000"/>
                  </a:schemeClr>
                </a:solidFill>
                <a:latin typeface="Cormorant Garamond Medium"/>
              </a:rPr>
              <a:t>история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Cormorant Garamond Medium"/>
              </a:rPr>
              <a:t>, </a:t>
            </a:r>
            <a:r>
              <a:rPr lang="en-US" sz="3200" b="1" dirty="0" err="1">
                <a:solidFill>
                  <a:schemeClr val="accent2">
                    <a:lumMod val="50000"/>
                  </a:schemeClr>
                </a:solidFill>
                <a:latin typeface="Cormorant Garamond Medium"/>
              </a:rPr>
              <a:t>память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Cormorant Garamond Medium"/>
              </a:rPr>
              <a:t> о </a:t>
            </a:r>
            <a:r>
              <a:rPr lang="en-US" sz="3200" b="1" dirty="0" err="1">
                <a:solidFill>
                  <a:schemeClr val="accent2">
                    <a:lumMod val="50000"/>
                  </a:schemeClr>
                </a:solidFill>
                <a:latin typeface="Cormorant Garamond Medium"/>
              </a:rPr>
              <a:t>героическом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Cormorant Garamond Medium"/>
              </a:rPr>
              <a:t> </a:t>
            </a:r>
            <a:r>
              <a:rPr lang="en-US" sz="3200" b="1" dirty="0" err="1">
                <a:solidFill>
                  <a:schemeClr val="accent2">
                    <a:lumMod val="50000"/>
                  </a:schemeClr>
                </a:solidFill>
                <a:latin typeface="Cormorant Garamond Medium"/>
              </a:rPr>
              <a:t>прошлом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Cormorant Garamond Medium"/>
              </a:rPr>
              <a:t> </a:t>
            </a:r>
            <a:r>
              <a:rPr lang="en-US" sz="3200" b="1" dirty="0" err="1">
                <a:solidFill>
                  <a:schemeClr val="accent2">
                    <a:lumMod val="50000"/>
                  </a:schemeClr>
                </a:solidFill>
                <a:latin typeface="Cormorant Garamond Medium"/>
              </a:rPr>
              <a:t>наших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Cormorant Garamond Medium"/>
              </a:rPr>
              <a:t> </a:t>
            </a:r>
            <a:r>
              <a:rPr lang="en-US" sz="3200" b="1" dirty="0" err="1">
                <a:solidFill>
                  <a:schemeClr val="accent2">
                    <a:lumMod val="50000"/>
                  </a:schemeClr>
                </a:solidFill>
                <a:latin typeface="Cormorant Garamond Medium"/>
              </a:rPr>
              <a:t>земляков</a:t>
            </a:r>
            <a:endParaRPr lang="en-US" sz="3200" b="1" dirty="0">
              <a:solidFill>
                <a:schemeClr val="accent2">
                  <a:lumMod val="50000"/>
                </a:schemeClr>
              </a:solidFill>
              <a:latin typeface="Cormorant Garamond Medium"/>
            </a:endParaRPr>
          </a:p>
        </p:txBody>
      </p:sp>
      <p:pic>
        <p:nvPicPr>
          <p:cNvPr id="9217" name="Picture 1" descr="I:\музей\обложк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266700"/>
            <a:ext cx="7705133" cy="6525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DD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514583"/>
            <a:ext cx="8115300" cy="7257833"/>
            <a:chOff x="0" y="0"/>
            <a:chExt cx="10820400" cy="9677111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 cstate="print"/>
            <a:srcRect l="15877" r="15877"/>
            <a:stretch>
              <a:fillRect/>
            </a:stretch>
          </p:blipFill>
          <p:spPr>
            <a:xfrm>
              <a:off x="0" y="0"/>
              <a:ext cx="10820400" cy="9677111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10129024" y="0"/>
            <a:ext cx="10287000" cy="10287000"/>
            <a:chOff x="0" y="0"/>
            <a:chExt cx="1913890" cy="191389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1913890" y="0"/>
                  </a:lnTo>
                  <a:lnTo>
                    <a:pt x="191389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9C7A78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10970922" y="1019175"/>
            <a:ext cx="8688678" cy="81868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Знамя Победы — штурмовой флаг 150-й ордена Кутузова II степени </a:t>
            </a:r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Идрицкой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 стрелковой дивизии, водружённый около 3-х часов утра 1 мая 1945 года на крыше здания рейхстага в городе Берлине военнослужащими Красной Армии М. Егоровым и М. </a:t>
            </a:r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Кантария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 и нашим земляком  Алексеем Берестом, Экскурсовод </a:t>
            </a:r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А.Тропина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 провела в музее уроки, посвященные этой теме. </a:t>
            </a:r>
            <a:r>
              <a:rPr lang="en-US" sz="2800" b="1" dirty="0" err="1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Председатель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 </a:t>
            </a:r>
            <a:r>
              <a:rPr lang="en-US" sz="2800" b="1" dirty="0" err="1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совета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 </a:t>
            </a:r>
            <a:r>
              <a:rPr lang="en-US" sz="2800" b="1" dirty="0" err="1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ветеранов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 </a:t>
            </a:r>
            <a:r>
              <a:rPr lang="en-US" sz="2800" b="1" dirty="0" err="1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Ворошиловского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 </a:t>
            </a:r>
            <a:r>
              <a:rPr lang="en-US" sz="2800" b="1" dirty="0" err="1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района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 </a:t>
            </a:r>
            <a:r>
              <a:rPr lang="en-US" sz="2800" b="1" dirty="0" err="1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передаёт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 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 точную </a:t>
            </a:r>
            <a:r>
              <a:rPr lang="en-US" sz="2800" b="1" dirty="0" err="1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копию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 </a:t>
            </a:r>
            <a:r>
              <a:rPr lang="en-US" sz="2800" b="1" dirty="0" err="1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знам</a:t>
            </a:r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ени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 П</a:t>
            </a:r>
            <a:r>
              <a:rPr lang="en-US" sz="2800" b="1" dirty="0" err="1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обеды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 </a:t>
            </a:r>
            <a:r>
              <a:rPr lang="en-US" sz="2800" b="1" dirty="0" err="1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директору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 </a:t>
            </a:r>
            <a:r>
              <a:rPr lang="en-US" sz="2800" b="1" dirty="0" err="1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школы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 </a:t>
            </a:r>
            <a:r>
              <a:rPr lang="en-US" sz="2800" b="1" dirty="0" err="1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Рублев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ой </a:t>
            </a:r>
            <a:r>
              <a:rPr lang="en-US" sz="2800" b="1" dirty="0" err="1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Олесе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 </a:t>
            </a:r>
            <a:r>
              <a:rPr lang="en-US" sz="2800" b="1" dirty="0" err="1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Александровне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 в 2015 </a:t>
            </a:r>
            <a:r>
              <a:rPr lang="en-US" sz="2800" b="1" dirty="0" err="1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году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 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 на торжественном мероприятии, посвященном 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 70 </a:t>
            </a:r>
            <a:r>
              <a:rPr lang="en-US" sz="2800" b="1" dirty="0" err="1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лети</a:t>
            </a:r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ю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 </a:t>
            </a:r>
            <a:r>
              <a:rPr lang="en-US" sz="2800" b="1" dirty="0" err="1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Победы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. </a:t>
            </a:r>
          </a:p>
          <a:p>
            <a:pPr marL="0" lvl="0" indent="0"/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С </a:t>
            </a:r>
            <a:r>
              <a:rPr lang="en-US" sz="2800" b="1" dirty="0" err="1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этого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 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 экспоната и </a:t>
            </a:r>
            <a:r>
              <a:rPr lang="en-US" sz="2800" b="1" dirty="0" err="1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началась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 </a:t>
            </a:r>
            <a:r>
              <a:rPr lang="en-US" sz="2800" b="1" dirty="0" err="1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выставка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 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, </a:t>
            </a:r>
            <a:r>
              <a:rPr lang="en-US" sz="2800" b="1" dirty="0" err="1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посвящённая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 </a:t>
            </a:r>
            <a:r>
              <a:rPr lang="en-US" sz="2800" b="1" dirty="0" err="1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Великой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 </a:t>
            </a:r>
            <a:r>
              <a:rPr lang="en-US" sz="2800" b="1" dirty="0" err="1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Отечественной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 </a:t>
            </a:r>
            <a:r>
              <a:rPr lang="en-US" sz="2800" b="1" dirty="0" err="1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войне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DD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rcRect t="18530" b="11821"/>
          <a:stretch>
            <a:fillRect/>
          </a:stretch>
        </p:blipFill>
        <p:spPr>
          <a:xfrm>
            <a:off x="228600" y="190500"/>
            <a:ext cx="10287000" cy="96774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80688" y="7127721"/>
            <a:ext cx="10158712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7199"/>
              </a:lnSpc>
            </a:pPr>
            <a:r>
              <a:rPr lang="en-US" sz="5999" dirty="0" err="1">
                <a:solidFill>
                  <a:srgbClr val="1E3950"/>
                </a:solidFill>
                <a:latin typeface="Cormorant Garamond Medium"/>
              </a:rPr>
              <a:t>Фотографии</a:t>
            </a:r>
            <a:r>
              <a:rPr lang="en-US" sz="5999" dirty="0">
                <a:solidFill>
                  <a:srgbClr val="1E3950"/>
                </a:solidFill>
                <a:latin typeface="Cormorant Garamond Medium"/>
              </a:rPr>
              <a:t> </a:t>
            </a:r>
            <a:r>
              <a:rPr lang="en-US" sz="5999" dirty="0" err="1">
                <a:solidFill>
                  <a:srgbClr val="1E3950"/>
                </a:solidFill>
                <a:latin typeface="Cormorant Garamond Medium"/>
              </a:rPr>
              <a:t>из</a:t>
            </a:r>
            <a:r>
              <a:rPr lang="en-US" sz="5999" dirty="0">
                <a:solidFill>
                  <a:srgbClr val="1E3950"/>
                </a:solidFill>
                <a:latin typeface="Cormorant Garamond Medium"/>
              </a:rPr>
              <a:t> </a:t>
            </a:r>
            <a:r>
              <a:rPr lang="en-US" sz="5999" dirty="0" err="1">
                <a:solidFill>
                  <a:srgbClr val="1E3950"/>
                </a:solidFill>
                <a:latin typeface="Cormorant Garamond Medium"/>
              </a:rPr>
              <a:t>домашнего</a:t>
            </a:r>
            <a:r>
              <a:rPr lang="en-US" sz="5999" dirty="0">
                <a:solidFill>
                  <a:srgbClr val="1E3950"/>
                </a:solidFill>
                <a:latin typeface="Cormorant Garamond Medium"/>
              </a:rPr>
              <a:t> </a:t>
            </a:r>
            <a:r>
              <a:rPr lang="en-US" sz="5999" dirty="0" err="1">
                <a:solidFill>
                  <a:srgbClr val="1E3950"/>
                </a:solidFill>
                <a:latin typeface="Cormorant Garamond Medium"/>
              </a:rPr>
              <a:t>архива</a:t>
            </a:r>
            <a:r>
              <a:rPr lang="en-US" sz="5999" dirty="0">
                <a:solidFill>
                  <a:srgbClr val="1E3950"/>
                </a:solidFill>
                <a:latin typeface="Cormorant Garamond Medium"/>
              </a:rPr>
              <a:t> </a:t>
            </a:r>
            <a:r>
              <a:rPr lang="en-US" sz="5999" dirty="0" err="1">
                <a:solidFill>
                  <a:srgbClr val="1E3950"/>
                </a:solidFill>
                <a:latin typeface="Cormorant Garamond Medium"/>
              </a:rPr>
              <a:t>сына</a:t>
            </a:r>
            <a:r>
              <a:rPr lang="en-US" sz="5999" dirty="0">
                <a:solidFill>
                  <a:srgbClr val="1E3950"/>
                </a:solidFill>
                <a:latin typeface="Cormorant Garamond Medium"/>
              </a:rPr>
              <a:t> А. А. </a:t>
            </a:r>
            <a:r>
              <a:rPr lang="en-US" sz="5999" dirty="0" err="1">
                <a:solidFill>
                  <a:srgbClr val="1E3950"/>
                </a:solidFill>
                <a:latin typeface="Cormorant Garamond Medium"/>
              </a:rPr>
              <a:t>Шипулина</a:t>
            </a:r>
            <a:endParaRPr lang="en-US" sz="5999" dirty="0">
              <a:solidFill>
                <a:srgbClr val="1E3950"/>
              </a:solidFill>
              <a:latin typeface="Cormorant Garamond Medium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0820400" y="1181100"/>
            <a:ext cx="7030844" cy="4431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3200" dirty="0" smtClean="0">
                <a:solidFill>
                  <a:srgbClr val="1E3950"/>
                </a:solidFill>
                <a:latin typeface="Arial" pitchFamily="34" charset="0"/>
                <a:cs typeface="Arial" pitchFamily="34" charset="0"/>
              </a:rPr>
              <a:t>В </a:t>
            </a:r>
            <a:r>
              <a:rPr lang="en-US" sz="3200" dirty="0" smtClean="0">
                <a:solidFill>
                  <a:srgbClr val="1E3950"/>
                </a:solidFill>
                <a:latin typeface="Arial" pitchFamily="34" charset="0"/>
                <a:cs typeface="Arial" pitchFamily="34" charset="0"/>
              </a:rPr>
              <a:t>2019 </a:t>
            </a:r>
            <a:r>
              <a:rPr lang="en-US" sz="3200" dirty="0" err="1" smtClean="0">
                <a:solidFill>
                  <a:srgbClr val="1E3950"/>
                </a:solidFill>
                <a:latin typeface="Arial" pitchFamily="34" charset="0"/>
                <a:cs typeface="Arial" pitchFamily="34" charset="0"/>
              </a:rPr>
              <a:t>год</a:t>
            </a:r>
            <a:r>
              <a:rPr lang="ru-RU" sz="3200" dirty="0" smtClean="0">
                <a:solidFill>
                  <a:srgbClr val="1E3950"/>
                </a:solidFill>
                <a:latin typeface="Arial" pitchFamily="34" charset="0"/>
                <a:cs typeface="Arial" pitchFamily="34" charset="0"/>
              </a:rPr>
              <a:t>у</a:t>
            </a:r>
            <a:r>
              <a:rPr lang="en-US" sz="3200" dirty="0" smtClean="0">
                <a:solidFill>
                  <a:srgbClr val="1E39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dirty="0" err="1" smtClean="0">
                <a:solidFill>
                  <a:srgbClr val="1E3950"/>
                </a:solidFill>
                <a:latin typeface="Arial" pitchFamily="34" charset="0"/>
                <a:cs typeface="Arial" pitchFamily="34" charset="0"/>
              </a:rPr>
              <a:t>ш</a:t>
            </a:r>
            <a:r>
              <a:rPr lang="en-US" sz="3200" dirty="0" err="1" smtClean="0">
                <a:solidFill>
                  <a:srgbClr val="1E3950"/>
                </a:solidFill>
                <a:latin typeface="Arial" pitchFamily="34" charset="0"/>
                <a:cs typeface="Arial" pitchFamily="34" charset="0"/>
              </a:rPr>
              <a:t>коле</a:t>
            </a:r>
            <a:r>
              <a:rPr lang="en-US" sz="3200" dirty="0" smtClean="0">
                <a:solidFill>
                  <a:srgbClr val="1E39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>
                <a:solidFill>
                  <a:srgbClr val="1E3950"/>
                </a:solidFill>
                <a:latin typeface="Arial" pitchFamily="34" charset="0"/>
                <a:cs typeface="Arial" pitchFamily="34" charset="0"/>
              </a:rPr>
              <a:t>было</a:t>
            </a:r>
            <a:r>
              <a:rPr lang="en-US" sz="3200" dirty="0">
                <a:solidFill>
                  <a:srgbClr val="1E39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>
                <a:solidFill>
                  <a:srgbClr val="1E3950"/>
                </a:solidFill>
                <a:latin typeface="Arial" pitchFamily="34" charset="0"/>
                <a:cs typeface="Arial" pitchFamily="34" charset="0"/>
              </a:rPr>
              <a:t>присвоено</a:t>
            </a:r>
            <a:r>
              <a:rPr lang="en-US" sz="3200" dirty="0">
                <a:solidFill>
                  <a:srgbClr val="1E39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>
                <a:solidFill>
                  <a:srgbClr val="1E3950"/>
                </a:solidFill>
                <a:latin typeface="Arial" pitchFamily="34" charset="0"/>
                <a:cs typeface="Arial" pitchFamily="34" charset="0"/>
              </a:rPr>
              <a:t>имя</a:t>
            </a:r>
            <a:r>
              <a:rPr lang="en-US" sz="3200" dirty="0">
                <a:solidFill>
                  <a:srgbClr val="1E39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>
                <a:solidFill>
                  <a:srgbClr val="1E3950"/>
                </a:solidFill>
                <a:latin typeface="Arial" pitchFamily="34" charset="0"/>
                <a:cs typeface="Arial" pitchFamily="34" charset="0"/>
              </a:rPr>
              <a:t>Андрея</a:t>
            </a:r>
            <a:r>
              <a:rPr lang="en-US" sz="3200" dirty="0">
                <a:solidFill>
                  <a:srgbClr val="1E39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>
                <a:solidFill>
                  <a:srgbClr val="1E3950"/>
                </a:solidFill>
                <a:latin typeface="Arial" pitchFamily="34" charset="0"/>
                <a:cs typeface="Arial" pitchFamily="34" charset="0"/>
              </a:rPr>
              <a:t>Андреевича</a:t>
            </a:r>
            <a:r>
              <a:rPr lang="en-US" sz="3200" dirty="0">
                <a:solidFill>
                  <a:srgbClr val="1E39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solidFill>
                  <a:srgbClr val="1E3950"/>
                </a:solidFill>
                <a:latin typeface="Arial" pitchFamily="34" charset="0"/>
                <a:cs typeface="Arial" pitchFamily="34" charset="0"/>
              </a:rPr>
              <a:t>Шипулина</a:t>
            </a:r>
            <a:r>
              <a:rPr lang="en-US" sz="3200" dirty="0" smtClean="0">
                <a:solidFill>
                  <a:srgbClr val="1E395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US" sz="3200" dirty="0">
                <a:solidFill>
                  <a:srgbClr val="1E3950"/>
                </a:solidFill>
                <a:latin typeface="Arial" pitchFamily="34" charset="0"/>
                <a:cs typeface="Arial" pitchFamily="34" charset="0"/>
              </a:rPr>
              <a:t>С </a:t>
            </a:r>
            <a:r>
              <a:rPr lang="en-US" sz="3200" dirty="0" err="1">
                <a:solidFill>
                  <a:srgbClr val="1E3950"/>
                </a:solidFill>
                <a:latin typeface="Arial" pitchFamily="34" charset="0"/>
                <a:cs typeface="Arial" pitchFamily="34" charset="0"/>
              </a:rPr>
              <a:t>этого</a:t>
            </a:r>
            <a:r>
              <a:rPr lang="en-US" sz="3200" dirty="0">
                <a:solidFill>
                  <a:srgbClr val="1E39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>
                <a:solidFill>
                  <a:srgbClr val="1E3950"/>
                </a:solidFill>
                <a:latin typeface="Arial" pitchFamily="34" charset="0"/>
                <a:cs typeface="Arial" pitchFamily="34" charset="0"/>
              </a:rPr>
              <a:t>года</a:t>
            </a:r>
            <a:r>
              <a:rPr lang="en-US" sz="3200" dirty="0">
                <a:solidFill>
                  <a:srgbClr val="1E39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>
                <a:solidFill>
                  <a:srgbClr val="1E3950"/>
                </a:solidFill>
                <a:latin typeface="Arial" pitchFamily="34" charset="0"/>
                <a:cs typeface="Arial" pitchFamily="34" charset="0"/>
              </a:rPr>
              <a:t>экспозиция</a:t>
            </a:r>
            <a:r>
              <a:rPr lang="en-US" sz="3200" dirty="0">
                <a:solidFill>
                  <a:srgbClr val="1E395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3200" dirty="0" err="1">
                <a:solidFill>
                  <a:srgbClr val="1E3950"/>
                </a:solidFill>
                <a:latin typeface="Arial" pitchFamily="34" charset="0"/>
                <a:cs typeface="Arial" pitchFamily="34" charset="0"/>
              </a:rPr>
              <a:t>посвящённая</a:t>
            </a:r>
            <a:r>
              <a:rPr lang="en-US" sz="3200" dirty="0">
                <a:solidFill>
                  <a:srgbClr val="1E39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>
                <a:solidFill>
                  <a:srgbClr val="1E3950"/>
                </a:solidFill>
                <a:latin typeface="Arial" pitchFamily="34" charset="0"/>
                <a:cs typeface="Arial" pitchFamily="34" charset="0"/>
              </a:rPr>
              <a:t>событиям</a:t>
            </a:r>
            <a:r>
              <a:rPr lang="en-US" sz="3200" dirty="0">
                <a:solidFill>
                  <a:srgbClr val="1E39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>
                <a:solidFill>
                  <a:srgbClr val="1E3950"/>
                </a:solidFill>
                <a:latin typeface="Arial" pitchFamily="34" charset="0"/>
                <a:cs typeface="Arial" pitchFamily="34" charset="0"/>
              </a:rPr>
              <a:t>Великой</a:t>
            </a:r>
            <a:r>
              <a:rPr lang="en-US" sz="3200" dirty="0">
                <a:solidFill>
                  <a:srgbClr val="1E39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>
                <a:solidFill>
                  <a:srgbClr val="1E3950"/>
                </a:solidFill>
                <a:latin typeface="Arial" pitchFamily="34" charset="0"/>
                <a:cs typeface="Arial" pitchFamily="34" charset="0"/>
              </a:rPr>
              <a:t>Отечественной</a:t>
            </a:r>
            <a:r>
              <a:rPr lang="en-US" sz="3200" dirty="0">
                <a:solidFill>
                  <a:srgbClr val="1E39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>
                <a:solidFill>
                  <a:srgbClr val="1E3950"/>
                </a:solidFill>
                <a:latin typeface="Arial" pitchFamily="34" charset="0"/>
                <a:cs typeface="Arial" pitchFamily="34" charset="0"/>
              </a:rPr>
              <a:t>войны</a:t>
            </a:r>
            <a:r>
              <a:rPr lang="en-US" sz="3200" dirty="0">
                <a:solidFill>
                  <a:srgbClr val="1E39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>
                <a:solidFill>
                  <a:srgbClr val="1E3950"/>
                </a:solidFill>
                <a:latin typeface="Arial" pitchFamily="34" charset="0"/>
                <a:cs typeface="Arial" pitchFamily="34" charset="0"/>
              </a:rPr>
              <a:t>стала</a:t>
            </a:r>
            <a:r>
              <a:rPr lang="en-US" sz="3200" dirty="0">
                <a:solidFill>
                  <a:srgbClr val="1E39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>
                <a:solidFill>
                  <a:srgbClr val="1E3950"/>
                </a:solidFill>
                <a:latin typeface="Arial" pitchFamily="34" charset="0"/>
                <a:cs typeface="Arial" pitchFamily="34" charset="0"/>
              </a:rPr>
              <a:t>расширяться</a:t>
            </a:r>
            <a:r>
              <a:rPr lang="en-US" sz="3200" dirty="0">
                <a:solidFill>
                  <a:srgbClr val="1E395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3200" dirty="0" smtClean="0">
                <a:solidFill>
                  <a:srgbClr val="1E3950"/>
                </a:solidFill>
                <a:latin typeface="Arial" pitchFamily="34" charset="0"/>
                <a:cs typeface="Arial" pitchFamily="34" charset="0"/>
              </a:rPr>
              <a:t>Мы нашли ближайших родственников, которые выражают готовность содействовать расширению экспозиции.</a:t>
            </a:r>
            <a:endParaRPr lang="en-US" sz="5999" dirty="0">
              <a:solidFill>
                <a:srgbClr val="1E395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DD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523406" y="1422705"/>
            <a:ext cx="5764594" cy="7835595"/>
            <a:chOff x="0" y="0"/>
            <a:chExt cx="7686126" cy="10447460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 cstate="print"/>
            <a:srcRect t="18328" b="20504"/>
            <a:stretch>
              <a:fillRect/>
            </a:stretch>
          </p:blipFill>
          <p:spPr>
            <a:xfrm>
              <a:off x="0" y="0"/>
              <a:ext cx="7686126" cy="10447460"/>
            </a:xfrm>
            <a:prstGeom prst="rect">
              <a:avLst/>
            </a:prstGeom>
          </p:spPr>
        </p:pic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3" cstate="print"/>
          <a:srcRect l="38179" t="26103" r="21418" b="4515"/>
          <a:stretch>
            <a:fillRect/>
          </a:stretch>
        </p:blipFill>
        <p:spPr>
          <a:xfrm>
            <a:off x="1695662" y="3844414"/>
            <a:ext cx="6099294" cy="4713398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 cstate="print"/>
          <a:srcRect t="10867" b="10765"/>
          <a:stretch>
            <a:fillRect/>
          </a:stretch>
        </p:blipFill>
        <p:spPr>
          <a:xfrm>
            <a:off x="8610600" y="3215402"/>
            <a:ext cx="3469933" cy="6042898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1028700" y="573408"/>
            <a:ext cx="10423768" cy="33342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60"/>
              </a:lnSpc>
            </a:pPr>
            <a:r>
              <a:rPr lang="en-US" sz="4300" b="1" dirty="0">
                <a:solidFill>
                  <a:srgbClr val="1E3950"/>
                </a:solidFill>
                <a:latin typeface="Cormorant Garamond Medium"/>
              </a:rPr>
              <a:t>В </a:t>
            </a:r>
            <a:r>
              <a:rPr lang="en-US" sz="4300" b="1" dirty="0" err="1">
                <a:solidFill>
                  <a:srgbClr val="1E3950"/>
                </a:solidFill>
                <a:latin typeface="Cormorant Garamond Medium"/>
              </a:rPr>
              <a:t>результате</a:t>
            </a:r>
            <a:r>
              <a:rPr lang="en-US" sz="4300" b="1" dirty="0">
                <a:solidFill>
                  <a:srgbClr val="1E3950"/>
                </a:solidFill>
                <a:latin typeface="Cormorant Garamond Medium"/>
              </a:rPr>
              <a:t> </a:t>
            </a:r>
            <a:r>
              <a:rPr lang="en-US" sz="4300" b="1" dirty="0" err="1">
                <a:solidFill>
                  <a:srgbClr val="1E3950"/>
                </a:solidFill>
                <a:latin typeface="Cormorant Garamond Medium"/>
              </a:rPr>
              <a:t>переписки</a:t>
            </a:r>
            <a:r>
              <a:rPr lang="en-US" sz="4300" b="1" dirty="0">
                <a:solidFill>
                  <a:srgbClr val="1E3950"/>
                </a:solidFill>
                <a:latin typeface="Cormorant Garamond Medium"/>
              </a:rPr>
              <a:t> с </a:t>
            </a:r>
            <a:r>
              <a:rPr lang="en-US" sz="4300" b="1" dirty="0" err="1">
                <a:solidFill>
                  <a:srgbClr val="1E3950"/>
                </a:solidFill>
                <a:latin typeface="Cormorant Garamond Medium"/>
              </a:rPr>
              <a:t>родственниками</a:t>
            </a:r>
            <a:r>
              <a:rPr lang="en-US" sz="4300" b="1" dirty="0">
                <a:solidFill>
                  <a:srgbClr val="1E3950"/>
                </a:solidFill>
                <a:latin typeface="Cormorant Garamond Medium"/>
              </a:rPr>
              <a:t> и </a:t>
            </a:r>
            <a:r>
              <a:rPr lang="en-US" sz="4300" b="1" dirty="0" err="1" smtClean="0">
                <a:solidFill>
                  <a:srgbClr val="1E3950"/>
                </a:solidFill>
                <a:latin typeface="Cormorant Garamond Medium"/>
              </a:rPr>
              <a:t>исследовательск</a:t>
            </a:r>
            <a:r>
              <a:rPr lang="ru-RU" sz="4300" b="1" dirty="0" smtClean="0">
                <a:solidFill>
                  <a:srgbClr val="1E3950"/>
                </a:solidFill>
                <a:latin typeface="Cormorant Garamond Medium"/>
              </a:rPr>
              <a:t>ой</a:t>
            </a:r>
            <a:r>
              <a:rPr lang="en-US" sz="4300" b="1" dirty="0" smtClean="0">
                <a:solidFill>
                  <a:srgbClr val="1E3950"/>
                </a:solidFill>
                <a:latin typeface="Cormorant Garamond Medium"/>
              </a:rPr>
              <a:t> </a:t>
            </a:r>
            <a:r>
              <a:rPr lang="en-US" sz="4300" b="1" dirty="0" err="1">
                <a:solidFill>
                  <a:srgbClr val="1E3950"/>
                </a:solidFill>
                <a:latin typeface="Cormorant Garamond Medium"/>
              </a:rPr>
              <a:t>работы</a:t>
            </a:r>
            <a:r>
              <a:rPr lang="en-US" sz="4300" b="1" dirty="0">
                <a:solidFill>
                  <a:srgbClr val="1E3950"/>
                </a:solidFill>
                <a:latin typeface="Cormorant Garamond Medium"/>
              </a:rPr>
              <a:t> </a:t>
            </a:r>
            <a:r>
              <a:rPr lang="ru-RU" sz="4300" b="1" dirty="0" smtClean="0">
                <a:solidFill>
                  <a:srgbClr val="1E3950"/>
                </a:solidFill>
                <a:latin typeface="Cormorant Garamond Medium"/>
              </a:rPr>
              <a:t>учащихся </a:t>
            </a:r>
            <a:r>
              <a:rPr lang="en-US" sz="4300" b="1" dirty="0" err="1" smtClean="0">
                <a:solidFill>
                  <a:srgbClr val="1E3950"/>
                </a:solidFill>
                <a:latin typeface="Cormorant Garamond Medium"/>
              </a:rPr>
              <a:t>удалось</a:t>
            </a:r>
            <a:r>
              <a:rPr lang="en-US" sz="4300" b="1" dirty="0" smtClean="0">
                <a:solidFill>
                  <a:srgbClr val="1E3950"/>
                </a:solidFill>
                <a:latin typeface="Cormorant Garamond Medium"/>
              </a:rPr>
              <a:t> </a:t>
            </a:r>
            <a:r>
              <a:rPr lang="en-US" sz="4300" b="1" dirty="0" err="1">
                <a:solidFill>
                  <a:srgbClr val="1E3950"/>
                </a:solidFill>
                <a:latin typeface="Cormorant Garamond Medium"/>
              </a:rPr>
              <a:t>воссоздать</a:t>
            </a:r>
            <a:r>
              <a:rPr lang="en-US" sz="4300" b="1" dirty="0">
                <a:solidFill>
                  <a:srgbClr val="1E3950"/>
                </a:solidFill>
                <a:latin typeface="Cormorant Garamond Medium"/>
              </a:rPr>
              <a:t> </a:t>
            </a:r>
            <a:r>
              <a:rPr lang="en-US" sz="4300" b="1" dirty="0" err="1">
                <a:solidFill>
                  <a:srgbClr val="1E3950"/>
                </a:solidFill>
                <a:latin typeface="Cormorant Garamond Medium"/>
              </a:rPr>
              <a:t>Героические</a:t>
            </a:r>
            <a:r>
              <a:rPr lang="en-US" sz="4300" b="1" dirty="0">
                <a:solidFill>
                  <a:srgbClr val="1E3950"/>
                </a:solidFill>
                <a:latin typeface="Cormorant Garamond Medium"/>
              </a:rPr>
              <a:t> </a:t>
            </a:r>
            <a:r>
              <a:rPr lang="en-US" sz="4300" b="1" dirty="0" err="1">
                <a:solidFill>
                  <a:srgbClr val="1E3950"/>
                </a:solidFill>
                <a:latin typeface="Cormorant Garamond Medium"/>
              </a:rPr>
              <a:t>страницы</a:t>
            </a:r>
            <a:r>
              <a:rPr lang="en-US" sz="4300" b="1" dirty="0">
                <a:solidFill>
                  <a:srgbClr val="1E3950"/>
                </a:solidFill>
                <a:latin typeface="Cormorant Garamond Medium"/>
              </a:rPr>
              <a:t> </a:t>
            </a:r>
            <a:r>
              <a:rPr lang="en-US" sz="4300" b="1" dirty="0" err="1">
                <a:solidFill>
                  <a:srgbClr val="1E3950"/>
                </a:solidFill>
                <a:latin typeface="Cormorant Garamond Medium"/>
              </a:rPr>
              <a:t>жизни</a:t>
            </a:r>
            <a:r>
              <a:rPr lang="en-US" sz="4300" b="1" dirty="0">
                <a:solidFill>
                  <a:srgbClr val="1E3950"/>
                </a:solidFill>
                <a:latin typeface="Cormorant Garamond Medium"/>
              </a:rPr>
              <a:t> </a:t>
            </a:r>
            <a:r>
              <a:rPr lang="en-US" sz="4300" b="1" dirty="0" err="1">
                <a:solidFill>
                  <a:srgbClr val="1E3950"/>
                </a:solidFill>
                <a:latin typeface="Cormorant Garamond Medium"/>
              </a:rPr>
              <a:t>Андрея</a:t>
            </a:r>
            <a:r>
              <a:rPr lang="en-US" sz="4300" b="1" dirty="0">
                <a:solidFill>
                  <a:srgbClr val="1E3950"/>
                </a:solidFill>
                <a:latin typeface="Cormorant Garamond Medium"/>
              </a:rPr>
              <a:t> </a:t>
            </a:r>
            <a:r>
              <a:rPr lang="en-US" sz="4300" b="1" dirty="0" err="1">
                <a:solidFill>
                  <a:srgbClr val="1E3950"/>
                </a:solidFill>
                <a:latin typeface="Cormorant Garamond Medium"/>
              </a:rPr>
              <a:t>Андреевича</a:t>
            </a:r>
            <a:r>
              <a:rPr lang="en-US" sz="4300" b="1" dirty="0">
                <a:solidFill>
                  <a:srgbClr val="1E3950"/>
                </a:solidFill>
                <a:latin typeface="Cormorant Garamond Medium"/>
              </a:rPr>
              <a:t> </a:t>
            </a:r>
            <a:r>
              <a:rPr lang="ru-RU" sz="4300" b="1" dirty="0" smtClean="0">
                <a:solidFill>
                  <a:srgbClr val="1E3950"/>
                </a:solidFill>
                <a:latin typeface="Cormorant Garamond Medium"/>
              </a:rPr>
              <a:t>.</a:t>
            </a:r>
            <a:endParaRPr lang="en-US" sz="4300" b="1" dirty="0">
              <a:solidFill>
                <a:srgbClr val="1E3950"/>
              </a:solidFill>
              <a:latin typeface="Cormorant Garamond Medium"/>
            </a:endParaRPr>
          </a:p>
          <a:p>
            <a:pPr marL="0" lvl="0" indent="0">
              <a:lnSpc>
                <a:spcPts val="5160"/>
              </a:lnSpc>
            </a:pPr>
            <a:endParaRPr dirty="0"/>
          </a:p>
        </p:txBody>
      </p:sp>
      <p:sp>
        <p:nvSpPr>
          <p:cNvPr id="7" name="TextBox 7"/>
          <p:cNvSpPr txBox="1"/>
          <p:nvPr/>
        </p:nvSpPr>
        <p:spPr>
          <a:xfrm>
            <a:off x="1695662" y="8791575"/>
            <a:ext cx="6099294" cy="923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00"/>
              </a:lnSpc>
            </a:pPr>
            <a:r>
              <a:rPr lang="en-US" sz="3000">
                <a:solidFill>
                  <a:srgbClr val="1E3950"/>
                </a:solidFill>
                <a:latin typeface="Cormorant Garamond Medium"/>
              </a:rPr>
              <a:t>Копия карты военных действий, взятая с сайта "pamyat-naroda. ru"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DD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rcRect l="6364" r="6364"/>
          <a:stretch>
            <a:fillRect/>
          </a:stretch>
        </p:blipFill>
        <p:spPr>
          <a:xfrm>
            <a:off x="11547035" y="0"/>
            <a:ext cx="6740965" cy="10287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028700" y="342900"/>
            <a:ext cx="10248900" cy="36933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/>
            <a:r>
              <a:rPr lang="ru-RU" sz="4000" b="1" dirty="0" err="1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П</a:t>
            </a:r>
            <a:r>
              <a:rPr lang="en-US" sz="4000" b="1" dirty="0" err="1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рактически</a:t>
            </a: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м</a:t>
            </a:r>
            <a:r>
              <a:rPr lang="en-US" sz="40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 </a:t>
            </a:r>
            <a:r>
              <a:rPr lang="en-US" sz="4000" b="1" dirty="0" err="1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результат</a:t>
            </a:r>
            <a:r>
              <a:rPr lang="ru-RU" sz="4000" b="1" dirty="0" err="1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ом</a:t>
            </a:r>
            <a:r>
              <a:rPr lang="en-US" sz="40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 </a:t>
            </a: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проектной </a:t>
            </a:r>
            <a:r>
              <a:rPr lang="en-US" sz="4000" b="1" dirty="0" err="1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работы</a:t>
            </a:r>
            <a:r>
              <a:rPr lang="en-US" sz="40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 </a:t>
            </a:r>
            <a:r>
              <a:rPr lang="en-US" sz="4000" b="1" dirty="0" err="1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Вискалиной</a:t>
            </a:r>
            <a:r>
              <a:rPr lang="en-US" sz="40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 </a:t>
            </a:r>
            <a:r>
              <a:rPr lang="en-US" sz="4000" b="1" dirty="0" err="1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Алисы</a:t>
            </a:r>
            <a:r>
              <a:rPr lang="en-US" sz="40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 </a:t>
            </a: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В</a:t>
            </a:r>
            <a:r>
              <a:rPr lang="en-US" sz="4000" b="1" dirty="0" err="1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ладимировны</a:t>
            </a:r>
            <a:r>
              <a:rPr lang="en-US" sz="40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 «</a:t>
            </a: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П</a:t>
            </a:r>
            <a:r>
              <a:rPr lang="en-US" sz="4000" b="1" dirty="0" err="1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амяти</a:t>
            </a:r>
            <a:r>
              <a:rPr lang="en-US" sz="40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 </a:t>
            </a:r>
            <a:r>
              <a:rPr lang="en-US" sz="4000" b="1" dirty="0" err="1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Героя</a:t>
            </a:r>
            <a:r>
              <a:rPr lang="en-US" sz="40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 </a:t>
            </a:r>
            <a:r>
              <a:rPr lang="en-US" sz="4000" b="1" dirty="0" err="1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Советского</a:t>
            </a:r>
            <a:r>
              <a:rPr lang="en-US" sz="40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 </a:t>
            </a:r>
            <a:r>
              <a:rPr lang="en-US" sz="4000" b="1" dirty="0" err="1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Союза</a:t>
            </a: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 Шипулина А.А.</a:t>
            </a:r>
            <a:r>
              <a:rPr lang="en-US" sz="40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"</a:t>
            </a: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 стал баннер «Помним Героев войны и Победы»</a:t>
            </a:r>
            <a:endParaRPr lang="en-US" sz="4000" b="1" dirty="0">
              <a:solidFill>
                <a:schemeClr val="accent2">
                  <a:lumMod val="50000"/>
                </a:schemeClr>
              </a:solidFill>
              <a:latin typeface="Arial Black" pitchFamily="34" charset="0"/>
              <a:cs typeface="Aharoni" pitchFamily="2" charset="-79"/>
            </a:endParaRPr>
          </a:p>
        </p:txBody>
      </p:sp>
      <p:pic>
        <p:nvPicPr>
          <p:cNvPr id="5122" name="Picture 2" descr="I:\музей\2021-05-19 13-31-4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4991100"/>
            <a:ext cx="10058400" cy="50541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DD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255984"/>
            <a:ext cx="12611100" cy="38110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7668"/>
              </a:lnSpc>
            </a:pP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Результатом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творческого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дуэта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ученика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 11А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класса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Тимура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Доценко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 и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его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отца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Андрея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Валерьевича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Доценко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стал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макет</a:t>
            </a:r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- реконструкция</a:t>
            </a:r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битвы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местного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значения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лет</a:t>
            </a:r>
            <a:r>
              <a:rPr lang="ru-RU" sz="3200" dirty="0" err="1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ом</a:t>
            </a:r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 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1942 </a:t>
            </a:r>
            <a:r>
              <a:rPr lang="en-US" sz="3200" dirty="0" err="1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года</a:t>
            </a:r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 в Ростовской области</a:t>
            </a:r>
            <a:endParaRPr lang="en-US" sz="3200" dirty="0">
              <a:solidFill>
                <a:schemeClr val="accent2">
                  <a:lumMod val="50000"/>
                </a:schemeClr>
              </a:solidFill>
              <a:latin typeface="Arial Black" pitchFamily="34" charset="0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0" y="4283376"/>
            <a:ext cx="18288000" cy="6003624"/>
            <a:chOff x="0" y="0"/>
            <a:chExt cx="24384000" cy="8004833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2" cstate="print"/>
            <a:srcRect t="4466" b="51813"/>
            <a:stretch>
              <a:fillRect/>
            </a:stretch>
          </p:blipFill>
          <p:spPr>
            <a:xfrm>
              <a:off x="0" y="0"/>
              <a:ext cx="24384000" cy="8004833"/>
            </a:xfrm>
            <a:prstGeom prst="rect">
              <a:avLst/>
            </a:prstGeom>
          </p:spPr>
        </p:pic>
      </p:grpSp>
      <p:pic>
        <p:nvPicPr>
          <p:cNvPr id="4097" name="Picture 1" descr="I:\музей\2021-05-1911 13-29-2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0" y="190500"/>
            <a:ext cx="4211384" cy="39560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DD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539733" y="0"/>
            <a:ext cx="8724716" cy="10287000"/>
            <a:chOff x="0" y="0"/>
            <a:chExt cx="1623228" cy="191389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3228" cy="1913890"/>
            </a:xfrm>
            <a:custGeom>
              <a:avLst/>
              <a:gdLst/>
              <a:ahLst/>
              <a:cxnLst/>
              <a:rect l="l" t="t" r="r" b="b"/>
              <a:pathLst>
                <a:path w="1623228" h="1913890">
                  <a:moveTo>
                    <a:pt x="0" y="0"/>
                  </a:moveTo>
                  <a:lnTo>
                    <a:pt x="1623228" y="0"/>
                  </a:lnTo>
                  <a:lnTo>
                    <a:pt x="1623228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9C7A78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-1371600" y="0"/>
            <a:ext cx="7184983" cy="10287000"/>
            <a:chOff x="0" y="0"/>
            <a:chExt cx="9579978" cy="13716000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2" cstate="print"/>
            <a:srcRect l="1967" r="5145" b="257"/>
            <a:stretch>
              <a:fillRect/>
            </a:stretch>
          </p:blipFill>
          <p:spPr>
            <a:xfrm>
              <a:off x="0" y="0"/>
              <a:ext cx="9579978" cy="13716000"/>
            </a:xfrm>
            <a:prstGeom prst="rect">
              <a:avLst/>
            </a:prstGeom>
          </p:spPr>
        </p:pic>
      </p:grpSp>
      <p:sp>
        <p:nvSpPr>
          <p:cNvPr id="6" name="TextBox 6"/>
          <p:cNvSpPr txBox="1"/>
          <p:nvPr/>
        </p:nvSpPr>
        <p:spPr>
          <a:xfrm>
            <a:off x="5486400" y="342900"/>
            <a:ext cx="9904952" cy="44884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5040"/>
              </a:lnSpc>
              <a:spcBef>
                <a:spcPct val="0"/>
              </a:spcBef>
            </a:pPr>
            <a:r>
              <a:rPr lang="en-US" sz="3600" dirty="0" err="1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Член</a:t>
            </a:r>
            <a:r>
              <a:rPr lang="en-US" sz="3600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600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</a:t>
            </a:r>
            <a:r>
              <a:rPr lang="en-US" sz="3600" dirty="0" err="1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оюза</a:t>
            </a:r>
            <a:r>
              <a:rPr lang="en-US" sz="3600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краеведов</a:t>
            </a:r>
            <a:r>
              <a:rPr lang="en-US" sz="3600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3600" dirty="0" err="1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член</a:t>
            </a:r>
            <a:r>
              <a:rPr lang="en-US" sz="3600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Союза</a:t>
            </a:r>
            <a:r>
              <a:rPr lang="en-US" sz="3600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ветеранов</a:t>
            </a:r>
            <a:r>
              <a:rPr lang="en-US" sz="3600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3600" dirty="0" err="1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военнослужащий</a:t>
            </a:r>
            <a:r>
              <a:rPr lang="en-US" sz="3600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в </a:t>
            </a:r>
            <a:r>
              <a:rPr lang="en-US" sz="3600" dirty="0" err="1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отставке</a:t>
            </a:r>
            <a:r>
              <a:rPr lang="en-US" sz="3600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endParaRPr lang="ru-RU" sz="3600" dirty="0" smtClean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lvl="0" indent="0">
              <a:lnSpc>
                <a:spcPts val="5040"/>
              </a:lnSpc>
              <a:spcBef>
                <a:spcPct val="0"/>
              </a:spcBef>
            </a:pPr>
            <a:r>
              <a:rPr lang="en-US" sz="3600" dirty="0" err="1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член-корреспондент</a:t>
            </a:r>
            <a:r>
              <a:rPr lang="en-US" sz="3600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Международной</a:t>
            </a:r>
            <a:r>
              <a:rPr lang="en-US" sz="3600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академии</a:t>
            </a:r>
            <a:r>
              <a:rPr lang="en-US" sz="3600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наук</a:t>
            </a:r>
            <a:r>
              <a:rPr lang="en-US" sz="3600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экологии</a:t>
            </a:r>
            <a:r>
              <a:rPr lang="en-US" sz="3600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и </a:t>
            </a:r>
            <a:r>
              <a:rPr lang="en-US" sz="3600" dirty="0" err="1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безопасности</a:t>
            </a:r>
            <a:r>
              <a:rPr lang="en-US" sz="3600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жизнедеятельности</a:t>
            </a:r>
            <a:r>
              <a:rPr lang="ru-RU" sz="3600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В.В. Ноздрев </a:t>
            </a:r>
            <a:r>
              <a:rPr lang="ru-RU" sz="3600" dirty="0" err="1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заверщил</a:t>
            </a:r>
            <a:r>
              <a:rPr lang="ru-RU" sz="3600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встречу с детьми подарком-монографией, пополнив музей новым экспонатом.</a:t>
            </a:r>
            <a:endParaRPr lang="en-US" sz="3600" dirty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8010292" y="5448300"/>
            <a:ext cx="9515708" cy="44884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5040"/>
              </a:lnSpc>
              <a:spcBef>
                <a:spcPct val="0"/>
              </a:spcBef>
            </a:pPr>
            <a:r>
              <a:rPr lang="en-US" sz="36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В </a:t>
            </a:r>
            <a:r>
              <a:rPr lang="en-US" sz="36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этом</a:t>
            </a:r>
            <a:r>
              <a:rPr lang="en-US" sz="36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историческом</a:t>
            </a:r>
            <a:r>
              <a:rPr lang="en-US" sz="36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очерке</a:t>
            </a:r>
            <a:r>
              <a:rPr lang="en-US" sz="36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рассказывается</a:t>
            </a:r>
            <a:r>
              <a:rPr lang="en-US" sz="36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о </a:t>
            </a:r>
            <a:r>
              <a:rPr lang="en-US" sz="36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ракетных</a:t>
            </a:r>
            <a:r>
              <a:rPr lang="en-US" sz="36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войсках</a:t>
            </a:r>
            <a:r>
              <a:rPr lang="en-US" sz="36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стратегического</a:t>
            </a:r>
            <a:r>
              <a:rPr lang="en-US" sz="36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назначения</a:t>
            </a:r>
            <a:r>
              <a:rPr lang="en-US" sz="36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36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образованных</a:t>
            </a:r>
            <a:r>
              <a:rPr lang="en-US" sz="36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в </a:t>
            </a:r>
            <a:r>
              <a:rPr lang="en-US" sz="36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годы</a:t>
            </a:r>
            <a:r>
              <a:rPr lang="en-US" sz="36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6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Великой Отечественной войны</a:t>
            </a:r>
            <a:r>
              <a:rPr lang="en-US" sz="36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6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о наших земляках, командирах ракетных войск </a:t>
            </a:r>
            <a:r>
              <a:rPr lang="en-US" sz="36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и </a:t>
            </a:r>
            <a:r>
              <a:rPr lang="en-US" sz="36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о </a:t>
            </a:r>
            <a:r>
              <a:rPr lang="en-US" sz="36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том</a:t>
            </a:r>
            <a:r>
              <a:rPr lang="en-US" sz="36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36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как</a:t>
            </a:r>
            <a:r>
              <a:rPr lang="en-US" sz="36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они</a:t>
            </a:r>
            <a:r>
              <a:rPr lang="en-US" sz="36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сейчас</a:t>
            </a:r>
            <a:r>
              <a:rPr lang="en-US" sz="36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стоят</a:t>
            </a:r>
            <a:r>
              <a:rPr lang="en-US" sz="36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на</a:t>
            </a:r>
            <a:r>
              <a:rPr lang="en-US" sz="36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страже</a:t>
            </a:r>
            <a:r>
              <a:rPr lang="en-US" sz="36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нашего</a:t>
            </a:r>
            <a:r>
              <a:rPr lang="en-US" sz="36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Отечества</a:t>
            </a:r>
            <a:r>
              <a:rPr lang="en-US" sz="36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. </a:t>
            </a:r>
          </a:p>
        </p:txBody>
      </p:sp>
      <p:pic>
        <p:nvPicPr>
          <p:cNvPr id="3073" name="Picture 1" descr="I:\музей\IMG_20210917_10511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297159">
            <a:off x="14397932" y="832288"/>
            <a:ext cx="3632200" cy="2724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C7A7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144000" y="0"/>
            <a:ext cx="9144000" cy="10287000"/>
            <a:chOff x="0" y="0"/>
            <a:chExt cx="2198226" cy="247300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98226" cy="2473004"/>
            </a:xfrm>
            <a:custGeom>
              <a:avLst/>
              <a:gdLst/>
              <a:ahLst/>
              <a:cxnLst/>
              <a:rect l="l" t="t" r="r" b="b"/>
              <a:pathLst>
                <a:path w="2198226" h="2473004">
                  <a:moveTo>
                    <a:pt x="0" y="0"/>
                  </a:moveTo>
                  <a:lnTo>
                    <a:pt x="2198226" y="0"/>
                  </a:lnTo>
                  <a:lnTo>
                    <a:pt x="2198226" y="2473004"/>
                  </a:lnTo>
                  <a:lnTo>
                    <a:pt x="0" y="2473004"/>
                  </a:lnTo>
                  <a:close/>
                </a:path>
              </a:pathLst>
            </a:custGeom>
            <a:solidFill>
              <a:srgbClr val="F1DDC7"/>
            </a:solidFill>
          </p:spPr>
        </p:sp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2" cstate="print"/>
          <a:srcRect l="5415" r="8318"/>
          <a:stretch>
            <a:fillRect/>
          </a:stretch>
        </p:blipFill>
        <p:spPr>
          <a:xfrm>
            <a:off x="10006826" y="1344186"/>
            <a:ext cx="7418347" cy="759862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560607" y="342901"/>
            <a:ext cx="7543809" cy="92332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5995"/>
              </a:lnSpc>
            </a:pPr>
            <a:r>
              <a:rPr lang="en-US" sz="4996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itchFamily="34" charset="0"/>
              </a:rPr>
              <a:t>Большую</a:t>
            </a:r>
            <a:r>
              <a:rPr lang="en-US" sz="4996" dirty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itchFamily="34" charset="0"/>
              </a:rPr>
              <a:t> </a:t>
            </a:r>
            <a:r>
              <a:rPr lang="en-US" sz="4996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itchFamily="34" charset="0"/>
              </a:rPr>
              <a:t>роль</a:t>
            </a:r>
            <a:r>
              <a:rPr lang="en-US" sz="4996" dirty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itchFamily="34" charset="0"/>
              </a:rPr>
              <a:t> в </a:t>
            </a:r>
            <a:r>
              <a:rPr lang="en-US" sz="4996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itchFamily="34" charset="0"/>
              </a:rPr>
              <a:t>пополнении</a:t>
            </a:r>
            <a:r>
              <a:rPr lang="en-US" sz="4996" dirty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itchFamily="34" charset="0"/>
              </a:rPr>
              <a:t> </a:t>
            </a:r>
            <a:r>
              <a:rPr lang="en-US" sz="4996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itchFamily="34" charset="0"/>
              </a:rPr>
              <a:t>нашего</a:t>
            </a:r>
            <a:r>
              <a:rPr lang="en-US" sz="4996" dirty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itchFamily="34" charset="0"/>
              </a:rPr>
              <a:t> </a:t>
            </a:r>
            <a:r>
              <a:rPr lang="en-US" sz="4996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itchFamily="34" charset="0"/>
              </a:rPr>
              <a:t>музея</a:t>
            </a:r>
            <a:r>
              <a:rPr lang="en-US" sz="4996" dirty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itchFamily="34" charset="0"/>
              </a:rPr>
              <a:t> </a:t>
            </a:r>
            <a:r>
              <a:rPr lang="en-US" sz="4996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itchFamily="34" charset="0"/>
              </a:rPr>
              <a:t>экспонатами</a:t>
            </a:r>
            <a:r>
              <a:rPr lang="en-US" sz="4996" dirty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itchFamily="34" charset="0"/>
              </a:rPr>
              <a:t> </a:t>
            </a:r>
            <a:r>
              <a:rPr lang="en-US" sz="4996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itchFamily="34" charset="0"/>
              </a:rPr>
              <a:t>играет</a:t>
            </a:r>
            <a:r>
              <a:rPr lang="en-US" sz="4996" dirty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itchFamily="34" charset="0"/>
              </a:rPr>
              <a:t> </a:t>
            </a:r>
            <a:r>
              <a:rPr lang="en-US" sz="4996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itchFamily="34" charset="0"/>
              </a:rPr>
              <a:t>исследовательская</a:t>
            </a:r>
            <a:r>
              <a:rPr lang="en-US" sz="4996" dirty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itchFamily="34" charset="0"/>
              </a:rPr>
              <a:t> </a:t>
            </a:r>
            <a:r>
              <a:rPr lang="en-US" sz="4996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itchFamily="34" charset="0"/>
              </a:rPr>
              <a:t>деятельность</a:t>
            </a:r>
            <a:r>
              <a:rPr lang="en-US" sz="4996" dirty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itchFamily="34" charset="0"/>
              </a:rPr>
              <a:t> </a:t>
            </a:r>
            <a:r>
              <a:rPr lang="en-US" sz="4996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itchFamily="34" charset="0"/>
              </a:rPr>
              <a:t>обучающихся</a:t>
            </a:r>
            <a:r>
              <a:rPr lang="en-US" sz="4996" dirty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itchFamily="34" charset="0"/>
              </a:rPr>
              <a:t>. </a:t>
            </a:r>
            <a:r>
              <a:rPr lang="en-US" sz="4996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itchFamily="34" charset="0"/>
              </a:rPr>
              <a:t>Баннер</a:t>
            </a:r>
            <a:r>
              <a:rPr lang="en-US" sz="4996" dirty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itchFamily="34" charset="0"/>
              </a:rPr>
              <a:t> </a:t>
            </a:r>
            <a:r>
              <a:rPr lang="ru-RU" sz="4996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itchFamily="34" charset="0"/>
              </a:rPr>
              <a:t>«</a:t>
            </a:r>
            <a:r>
              <a:rPr lang="en-US" sz="4996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itchFamily="34" charset="0"/>
              </a:rPr>
              <a:t>2020</a:t>
            </a:r>
            <a:r>
              <a:rPr lang="ru-RU" sz="4996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itchFamily="34" charset="0"/>
              </a:rPr>
              <a:t>-</a:t>
            </a:r>
            <a:r>
              <a:rPr lang="en-US" sz="4996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itchFamily="34" charset="0"/>
              </a:rPr>
              <a:t> </a:t>
            </a:r>
            <a:r>
              <a:rPr lang="en-US" sz="4996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itchFamily="34" charset="0"/>
              </a:rPr>
              <a:t>год</a:t>
            </a:r>
            <a:r>
              <a:rPr lang="en-US" sz="4996" dirty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itchFamily="34" charset="0"/>
              </a:rPr>
              <a:t> </a:t>
            </a:r>
            <a:r>
              <a:rPr lang="en-US" sz="4996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itchFamily="34" charset="0"/>
              </a:rPr>
              <a:t>памяти</a:t>
            </a:r>
            <a:r>
              <a:rPr lang="en-US" sz="4996" dirty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itchFamily="34" charset="0"/>
              </a:rPr>
              <a:t> и </a:t>
            </a:r>
            <a:r>
              <a:rPr lang="en-US" sz="4996" dirty="0" err="1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itchFamily="34" charset="0"/>
              </a:rPr>
              <a:t>славы</a:t>
            </a:r>
            <a:r>
              <a:rPr lang="ru-RU" sz="4996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itchFamily="34" charset="0"/>
              </a:rPr>
              <a:t>»</a:t>
            </a:r>
            <a:r>
              <a:rPr lang="en-US" sz="4996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itchFamily="34" charset="0"/>
              </a:rPr>
              <a:t> </a:t>
            </a:r>
            <a:r>
              <a:rPr lang="en-US" sz="4996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itchFamily="34" charset="0"/>
              </a:rPr>
              <a:t>является</a:t>
            </a:r>
            <a:r>
              <a:rPr lang="en-US" sz="4996" dirty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itchFamily="34" charset="0"/>
              </a:rPr>
              <a:t> </a:t>
            </a:r>
            <a:r>
              <a:rPr lang="en-US" sz="4996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itchFamily="34" charset="0"/>
              </a:rPr>
              <a:t>практическим</a:t>
            </a:r>
            <a:r>
              <a:rPr lang="en-US" sz="4996" dirty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itchFamily="34" charset="0"/>
              </a:rPr>
              <a:t> </a:t>
            </a:r>
            <a:r>
              <a:rPr lang="en-US" sz="4996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itchFamily="34" charset="0"/>
              </a:rPr>
              <a:t>результатом</a:t>
            </a:r>
            <a:r>
              <a:rPr lang="en-US" sz="4996" dirty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itchFamily="34" charset="0"/>
              </a:rPr>
              <a:t> </a:t>
            </a:r>
            <a:r>
              <a:rPr lang="en-US" sz="4996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itchFamily="34" charset="0"/>
              </a:rPr>
              <a:t>исследовательской</a:t>
            </a:r>
            <a:r>
              <a:rPr lang="en-US" sz="4996" dirty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itchFamily="34" charset="0"/>
              </a:rPr>
              <a:t> </a:t>
            </a:r>
            <a:r>
              <a:rPr lang="en-US" sz="4996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itchFamily="34" charset="0"/>
              </a:rPr>
              <a:t>деятельности</a:t>
            </a:r>
            <a:r>
              <a:rPr lang="en-US" sz="4996" dirty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itchFamily="34" charset="0"/>
              </a:rPr>
              <a:t> </a:t>
            </a:r>
            <a:r>
              <a:rPr lang="en-US" sz="4996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itchFamily="34" charset="0"/>
              </a:rPr>
              <a:t>учащихся</a:t>
            </a:r>
            <a:r>
              <a:rPr lang="en-US" sz="4996" dirty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itchFamily="34" charset="0"/>
              </a:rPr>
              <a:t> 6-9 </a:t>
            </a:r>
            <a:r>
              <a:rPr lang="en-US" sz="4996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itchFamily="34" charset="0"/>
              </a:rPr>
              <a:t>классов</a:t>
            </a:r>
            <a:r>
              <a:rPr lang="en-US" sz="4996" dirty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itchFamily="34" charset="0"/>
              </a:rPr>
              <a:t> о </a:t>
            </a:r>
            <a:r>
              <a:rPr lang="en-US" sz="4996" dirty="0" err="1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itchFamily="34" charset="0"/>
              </a:rPr>
              <a:t>ростовчанах</a:t>
            </a:r>
            <a:r>
              <a:rPr lang="ru-RU" sz="4996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 Narrow" pitchFamily="34" charset="0"/>
              </a:rPr>
              <a:t>, Героях Великой Отечественной войны.</a:t>
            </a:r>
            <a:endParaRPr lang="en-US" sz="4996" dirty="0">
              <a:solidFill>
                <a:schemeClr val="accent6">
                  <a:lumMod val="20000"/>
                  <a:lumOff val="80000"/>
                </a:schemeClr>
              </a:solidFill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DD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rcRect l="20664"/>
          <a:stretch>
            <a:fillRect/>
          </a:stretch>
        </p:blipFill>
        <p:spPr>
          <a:xfrm>
            <a:off x="992190" y="1285875"/>
            <a:ext cx="8151810" cy="771525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745897" y="6515100"/>
            <a:ext cx="8151810" cy="36933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2000" b="1" dirty="0" smtClean="0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В</a:t>
            </a:r>
            <a:r>
              <a:rPr lang="en-US" sz="2000" b="1" dirty="0" smtClean="0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апреле-мае</a:t>
            </a:r>
            <a:r>
              <a:rPr lang="en-US" sz="2000" b="1" dirty="0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smtClean="0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2021</a:t>
            </a:r>
            <a:r>
              <a:rPr lang="ru-RU" sz="2000" b="1" dirty="0" smtClean="0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года </a:t>
            </a:r>
            <a:r>
              <a:rPr lang="en-US" sz="2000" b="1" dirty="0" smtClean="0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000" b="1" dirty="0" err="1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участвуя</a:t>
            </a:r>
            <a:r>
              <a:rPr lang="en-US" sz="2000" b="1" dirty="0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во</a:t>
            </a:r>
            <a:r>
              <a:rPr lang="en-US" sz="2000" b="1" dirty="0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В</a:t>
            </a:r>
            <a:r>
              <a:rPr lang="en-US" sz="2000" b="1" dirty="0" err="1" smtClean="0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сероссийской</a:t>
            </a:r>
            <a:r>
              <a:rPr lang="en-US" sz="2000" b="1" dirty="0" smtClean="0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акции</a:t>
            </a:r>
            <a:r>
              <a:rPr lang="en-US" sz="2000" b="1" dirty="0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 "</a:t>
            </a:r>
            <a:r>
              <a:rPr lang="en-US" sz="2000" b="1" dirty="0" err="1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Звезда</a:t>
            </a:r>
            <a:r>
              <a:rPr lang="en-US" sz="2000" b="1" dirty="0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Победы</a:t>
            </a:r>
            <a:r>
              <a:rPr lang="en-US" sz="2000" b="1" dirty="0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", </a:t>
            </a:r>
            <a:r>
              <a:rPr lang="ru-RU" sz="2000" b="1" dirty="0" smtClean="0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с</a:t>
            </a:r>
            <a:r>
              <a:rPr lang="en-US" sz="2000" b="1" dirty="0" err="1" smtClean="0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таршек</a:t>
            </a:r>
            <a:r>
              <a:rPr lang="ru-RU" sz="2000" b="1" dirty="0" smtClean="0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л</a:t>
            </a:r>
            <a:r>
              <a:rPr lang="en-US" sz="2000" b="1" dirty="0" err="1" smtClean="0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ассники</a:t>
            </a:r>
            <a:r>
              <a:rPr lang="en-US" sz="2000" b="1" dirty="0" smtClean="0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 smtClean="0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нашей</a:t>
            </a:r>
            <a:r>
              <a:rPr lang="en-US" sz="2000" b="1" dirty="0" smtClean="0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 smtClean="0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школы</a:t>
            </a:r>
            <a:r>
              <a:rPr lang="en-US" sz="2000" b="1" dirty="0" smtClean="0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 smtClean="0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изготовили</a:t>
            </a:r>
            <a:r>
              <a:rPr lang="en-US" sz="2000" b="1" dirty="0" smtClean="0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ещё</a:t>
            </a:r>
            <a:r>
              <a:rPr lang="en-US" sz="2000" b="1" dirty="0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один</a:t>
            </a:r>
            <a:r>
              <a:rPr lang="en-US" sz="2000" b="1" dirty="0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 smtClean="0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экспонат</a:t>
            </a:r>
            <a:r>
              <a:rPr lang="ru-RU" sz="2000" b="1" dirty="0" smtClean="0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- Звезду Победы, которая весной оживает красно-оранжевыми цветами, а  в памятные даты скорбит огоньками свеч.</a:t>
            </a:r>
          </a:p>
          <a:p>
            <a:endParaRPr lang="ru-RU" sz="2000" b="1" dirty="0" smtClean="0">
              <a:solidFill>
                <a:srgbClr val="1E1217"/>
              </a:solidFill>
              <a:latin typeface="Arial" pitchFamily="34" charset="0"/>
              <a:cs typeface="Arial" pitchFamily="34" charset="0"/>
            </a:endParaRPr>
          </a:p>
          <a:p>
            <a:endParaRPr lang="ru-RU" sz="2000" b="1" dirty="0" smtClean="0">
              <a:solidFill>
                <a:srgbClr val="1E1217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2000" dirty="0" smtClean="0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Материал подготовили ученицы 10 А класса </a:t>
            </a:r>
          </a:p>
          <a:p>
            <a:r>
              <a:rPr lang="ru-RU" sz="2000" dirty="0" err="1" smtClean="0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Вискалина</a:t>
            </a:r>
            <a:r>
              <a:rPr lang="ru-RU" sz="2000" dirty="0" smtClean="0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 Алиса Владимировна и </a:t>
            </a:r>
            <a:r>
              <a:rPr lang="ru-RU" sz="2000" dirty="0" err="1" smtClean="0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Кашникова</a:t>
            </a:r>
            <a:r>
              <a:rPr lang="ru-RU" sz="2000" dirty="0" smtClean="0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 Екатерина </a:t>
            </a:r>
          </a:p>
          <a:p>
            <a:r>
              <a:rPr lang="ru-RU" sz="2000" dirty="0" smtClean="0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Учитель истории </a:t>
            </a:r>
            <a:r>
              <a:rPr lang="ru-RU" sz="2000" dirty="0" err="1" smtClean="0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Табунщикова</a:t>
            </a:r>
            <a:r>
              <a:rPr lang="ru-RU" sz="2000" dirty="0" smtClean="0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 Ирина </a:t>
            </a:r>
            <a:r>
              <a:rPr lang="ru-RU" sz="2000" dirty="0" err="1" smtClean="0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Гурьевна</a:t>
            </a:r>
            <a:endParaRPr lang="ru-RU" sz="2000" dirty="0" smtClean="0">
              <a:solidFill>
                <a:srgbClr val="1E1217"/>
              </a:solidFill>
              <a:latin typeface="Arial" pitchFamily="34" charset="0"/>
              <a:cs typeface="Arial" pitchFamily="34" charset="0"/>
            </a:endParaRPr>
          </a:p>
          <a:p>
            <a:endParaRPr lang="ru-RU" sz="2000" b="1" dirty="0" smtClean="0">
              <a:solidFill>
                <a:srgbClr val="1E1217"/>
              </a:solidFill>
              <a:latin typeface="Arial" pitchFamily="34" charset="0"/>
              <a:cs typeface="Arial" pitchFamily="34" charset="0"/>
            </a:endParaRPr>
          </a:p>
          <a:p>
            <a:endParaRPr lang="en-US" sz="2000" b="1" dirty="0">
              <a:solidFill>
                <a:srgbClr val="1E1217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9745897" y="1285875"/>
            <a:ext cx="8151810" cy="59529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400" dirty="0" err="1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Стенд-календарь</a:t>
            </a:r>
            <a:r>
              <a:rPr lang="en-US" sz="2400" dirty="0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П</a:t>
            </a:r>
            <a:r>
              <a:rPr lang="en-US" sz="2400" dirty="0" err="1" smtClean="0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обеды</a:t>
            </a:r>
            <a:r>
              <a:rPr lang="en-US" sz="2400" dirty="0" smtClean="0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ежемесячно</a:t>
            </a:r>
            <a:r>
              <a:rPr lang="en-US" sz="2400" dirty="0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обновляется</a:t>
            </a:r>
            <a:r>
              <a:rPr lang="en-US" sz="2400" dirty="0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экскурсоводами</a:t>
            </a:r>
            <a:r>
              <a:rPr lang="en-US" sz="2400" dirty="0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музея</a:t>
            </a:r>
            <a:r>
              <a:rPr lang="en-US" sz="2400" dirty="0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, а </a:t>
            </a:r>
            <a:r>
              <a:rPr lang="en-US" sz="2400" dirty="0" err="1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наш</a:t>
            </a:r>
            <a:r>
              <a:rPr lang="en-US" sz="2400" dirty="0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бессмертный</a:t>
            </a:r>
            <a:r>
              <a:rPr lang="en-US" sz="2400" dirty="0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полк</a:t>
            </a:r>
            <a:r>
              <a:rPr lang="en-US" sz="2400" dirty="0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smtClean="0">
                <a:solidFill>
                  <a:srgbClr val="1E1217"/>
                </a:solidFill>
                <a:latin typeface="Arial" pitchFamily="34" charset="0"/>
                <a:cs typeface="Arial" pitchFamily="34" charset="0"/>
              </a:rPr>
              <a:t> учит ценить мир и любить Родину. «Бессмертный полк» - это история поколения, прошедшего через то невероятно страшное время. И это не только ветераны армии и флота, но и те, кто работал в тылу, в партизанских отрядах, подпольщики, блокадники, узники фашистских лагерей - все те, кто соприкоснулся с войной. Я горжусь тем, что в нашей школе поддержали эту идею, и подключили всех учеников и родителей, ведь это наша история, наша память… мы узнали истории о службе своих дедов и прадедов, ушедших от нас навсегда. нашли фото в старых альбомах, провели классные часы и уроки Мужества.</a:t>
            </a:r>
          </a:p>
          <a:p>
            <a:pPr>
              <a:lnSpc>
                <a:spcPts val="6116"/>
              </a:lnSpc>
            </a:pPr>
            <a:endParaRPr lang="en-US" dirty="0">
              <a:solidFill>
                <a:srgbClr val="9C7A78"/>
              </a:solidFill>
              <a:latin typeface="Cormorant Garamond Medium"/>
            </a:endParaRPr>
          </a:p>
        </p:txBody>
      </p:sp>
      <p:pic>
        <p:nvPicPr>
          <p:cNvPr id="1026" name="Picture 2" descr="F:\музей\Чеснокова Анна_21-14-5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6210300"/>
            <a:ext cx="2362200" cy="3431752"/>
          </a:xfrm>
          <a:prstGeom prst="rect">
            <a:avLst/>
          </a:prstGeom>
          <a:noFill/>
        </p:spPr>
      </p:pic>
      <p:pic>
        <p:nvPicPr>
          <p:cNvPr id="1027" name="Picture 3" descr="F:\музей\Сивцова Галина_21-09-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95947" y="6210300"/>
            <a:ext cx="2575201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273</TotalTime>
  <Words>820</Words>
  <Application>Microsoft Office PowerPoint</Application>
  <PresentationFormat>Произвольный</PresentationFormat>
  <Paragraphs>33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8" baseType="lpstr">
      <vt:lpstr>Arial</vt:lpstr>
      <vt:lpstr>Cormorant Garamond Medium</vt:lpstr>
      <vt:lpstr>Calibri</vt:lpstr>
      <vt:lpstr>Times New Roman</vt:lpstr>
      <vt:lpstr>Arial Black</vt:lpstr>
      <vt:lpstr>Aharoni</vt:lpstr>
      <vt:lpstr>Arial Narrow</vt:lpstr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Белый Приглушенный Синий Простой Корпоративный Засечки Презентация</dc:title>
  <cp:lastModifiedBy>Ирина</cp:lastModifiedBy>
  <cp:revision>16</cp:revision>
  <dcterms:created xsi:type="dcterms:W3CDTF">2006-08-16T00:00:00Z</dcterms:created>
  <dcterms:modified xsi:type="dcterms:W3CDTF">2021-09-23T14:16:30Z</dcterms:modified>
  <dc:identifier>DAEqvdvC7X4</dc:identifier>
</cp:coreProperties>
</file>