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NS PC" initials="DP" lastIdx="1" clrIdx="0">
    <p:extLst>
      <p:ext uri="{19B8F6BF-5375-455C-9EA6-DF929625EA0E}">
        <p15:presenceInfo xmlns:p15="http://schemas.microsoft.com/office/powerpoint/2012/main" userId="5459b9f35d84fd63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theme" Target="theme/theme1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viewProps" Target="viewProps.xml" /><Relationship Id="rId2" Type="http://schemas.openxmlformats.org/officeDocument/2006/relationships/slide" Target="slides/slide1.xml" /><Relationship Id="rId16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commentAuthors" Target="commentAuthors.xml" /><Relationship Id="rId10" Type="http://schemas.openxmlformats.org/officeDocument/2006/relationships/slide" Target="slides/slide9.xml" /><Relationship Id="rId19" Type="http://schemas.openxmlformats.org/officeDocument/2006/relationships/tableStyles" Target="tableStyles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9-03-23T01:26:05.184" idx="1">
    <p:pos x="10" y="10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75E91-595F-4AFC-A6BE-F9E89D215AF2}" type="datetimeFigureOut">
              <a:rPr lang="ru-RU" smtClean="0"/>
              <a:t>17.05.2021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EEA48-DC33-4DAF-B019-8C486D7EC0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21302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75E91-595F-4AFC-A6BE-F9E89D215AF2}" type="datetimeFigureOut">
              <a:rPr lang="ru-RU" smtClean="0"/>
              <a:t>17.05.2021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EEA48-DC33-4DAF-B019-8C486D7EC0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02389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75E91-595F-4AFC-A6BE-F9E89D215AF2}" type="datetimeFigureOut">
              <a:rPr lang="ru-RU" smtClean="0"/>
              <a:t>17.05.2021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EEA48-DC33-4DAF-B019-8C486D7EC0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37776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75E91-595F-4AFC-A6BE-F9E89D215AF2}" type="datetimeFigureOut">
              <a:rPr lang="ru-RU" smtClean="0"/>
              <a:t>17.05.2021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EEA48-DC33-4DAF-B019-8C486D7EC0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97171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75E91-595F-4AFC-A6BE-F9E89D215AF2}" type="datetimeFigureOut">
              <a:rPr lang="ru-RU" smtClean="0"/>
              <a:t>17.05.2021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EEA48-DC33-4DAF-B019-8C486D7EC0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35128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75E91-595F-4AFC-A6BE-F9E89D215AF2}" type="datetimeFigureOut">
              <a:rPr lang="ru-RU" smtClean="0"/>
              <a:t>17.05.2021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EEA48-DC33-4DAF-B019-8C486D7EC0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61475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75E91-595F-4AFC-A6BE-F9E89D215AF2}" type="datetimeFigureOut">
              <a:rPr lang="ru-RU" smtClean="0"/>
              <a:t>17.05.2021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EEA48-DC33-4DAF-B019-8C486D7EC0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3337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75E91-595F-4AFC-A6BE-F9E89D215AF2}" type="datetimeFigureOut">
              <a:rPr lang="ru-RU" smtClean="0"/>
              <a:t>17.05.2021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EEA48-DC33-4DAF-B019-8C486D7EC0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16171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75E91-595F-4AFC-A6BE-F9E89D215AF2}" type="datetimeFigureOut">
              <a:rPr lang="ru-RU" smtClean="0"/>
              <a:t>17.05.2021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EEA48-DC33-4DAF-B019-8C486D7EC0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27753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75E91-595F-4AFC-A6BE-F9E89D215AF2}" type="datetimeFigureOut">
              <a:rPr lang="ru-RU" smtClean="0"/>
              <a:t>17.05.2021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EEA48-DC33-4DAF-B019-8C486D7EC0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14292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75E91-595F-4AFC-A6BE-F9E89D215AF2}" type="datetimeFigureOut">
              <a:rPr lang="ru-RU" smtClean="0"/>
              <a:t>17.05.2021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EEA48-DC33-4DAF-B019-8C486D7EC0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28614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375E91-595F-4AFC-A6BE-F9E89D215AF2}" type="datetimeFigureOut">
              <a:rPr lang="ru-RU" smtClean="0"/>
              <a:t>17.05.2021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EEEA48-DC33-4DAF-B019-8C486D7EC02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76633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 /><Relationship Id="rId1" Type="http://schemas.openxmlformats.org/officeDocument/2006/relationships/slideLayout" Target="../slideLayouts/slideLayout8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 /><Relationship Id="rId1" Type="http://schemas.openxmlformats.org/officeDocument/2006/relationships/slideLayout" Target="../slideLayouts/slideLayout8.xml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 /><Relationship Id="rId2" Type="http://schemas.openxmlformats.org/officeDocument/2006/relationships/image" Target="../media/image3.jpg" /><Relationship Id="rId1" Type="http://schemas.openxmlformats.org/officeDocument/2006/relationships/slideLayout" Target="../slideLayouts/slideLayout8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 /><Relationship Id="rId1" Type="http://schemas.openxmlformats.org/officeDocument/2006/relationships/slideLayout" Target="../slideLayouts/slideLayout8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 /><Relationship Id="rId1" Type="http://schemas.openxmlformats.org/officeDocument/2006/relationships/slideLayout" Target="../slideLayouts/slideLayout8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 /><Relationship Id="rId1" Type="http://schemas.openxmlformats.org/officeDocument/2006/relationships/slideLayout" Target="../slideLayouts/slideLayout8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 /><Relationship Id="rId1" Type="http://schemas.openxmlformats.org/officeDocument/2006/relationships/slideLayout" Target="../slideLayouts/slideLayout8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 /><Relationship Id="rId1" Type="http://schemas.openxmlformats.org/officeDocument/2006/relationships/slideLayout" Target="../slideLayouts/slideLayout8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 /><Relationship Id="rId1" Type="http://schemas.openxmlformats.org/officeDocument/2006/relationships/slideLayout" Target="../slideLayouts/slideLayout8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 /><Relationship Id="rId1" Type="http://schemas.openxmlformats.org/officeDocument/2006/relationships/slideLayout" Target="../slideLayouts/slideLayout8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 /><Relationship Id="rId1" Type="http://schemas.openxmlformats.org/officeDocument/2006/relationships/slideLayout" Target="../slideLayouts/slideLayout8.xml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 /><Relationship Id="rId1" Type="http://schemas.openxmlformats.org/officeDocument/2006/relationships/slideLayout" Target="../slideLayouts/slideLayout8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98959" y="951713"/>
            <a:ext cx="8794082" cy="1698959"/>
          </a:xfrm>
        </p:spPr>
        <p:txBody>
          <a:bodyPr>
            <a:noAutofit/>
          </a:bodyPr>
          <a:lstStyle/>
          <a:p>
            <a:pPr>
              <a:lnSpc>
                <a:spcPct val="106000"/>
              </a:lnSpc>
              <a:spcAft>
                <a:spcPts val="800"/>
              </a:spcAft>
            </a:pPr>
            <a:r>
              <a:rPr lang="ru-RU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МБОУ  города Ростов-на-дону «Школа 104 имени Героя Советского Союза А.А. Шипулина» </a:t>
            </a:r>
            <a:br>
              <a:rPr lang="ru-RU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br>
              <a:rPr lang="ru-RU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br>
              <a:rPr lang="ru-RU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Тема: «Агрессия у современных подростков и  способы ее преодоления путем воспитания толерантности»</a:t>
            </a:r>
            <a:br>
              <a:rPr lang="ru-RU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17918" y="2650672"/>
            <a:ext cx="10042852" cy="3829052"/>
          </a:xfrm>
        </p:spPr>
        <p:txBody>
          <a:bodyPr>
            <a:normAutofit fontScale="25000" lnSpcReduction="20000"/>
          </a:bodyPr>
          <a:lstStyle/>
          <a:p>
            <a:pPr algn="r">
              <a:lnSpc>
                <a:spcPct val="100000"/>
              </a:lnSpc>
              <a:spcAft>
                <a:spcPts val="1000"/>
              </a:spcAft>
            </a:pPr>
            <a:r>
              <a:rPr lang="ru-RU" sz="5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Автор работы:</a:t>
            </a:r>
            <a:endParaRPr lang="ru-RU" sz="5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>
              <a:lnSpc>
                <a:spcPct val="100000"/>
              </a:lnSpc>
              <a:spcAft>
                <a:spcPts val="1000"/>
              </a:spcAft>
            </a:pPr>
            <a:r>
              <a:rPr lang="ru-RU" sz="5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Кондрашова Арина, 11 А класс,</a:t>
            </a:r>
            <a:endParaRPr lang="ru-RU" sz="5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>
              <a:lnSpc>
                <a:spcPct val="100000"/>
              </a:lnSpc>
              <a:spcAft>
                <a:spcPts val="1000"/>
              </a:spcAft>
            </a:pPr>
            <a:r>
              <a:rPr lang="ru-RU" sz="5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МБОУ «Школа №104»,</a:t>
            </a:r>
            <a:endParaRPr lang="ru-RU" sz="5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>
              <a:lnSpc>
                <a:spcPct val="100000"/>
              </a:lnSpc>
              <a:spcAft>
                <a:spcPts val="1000"/>
              </a:spcAft>
            </a:pPr>
            <a:r>
              <a:rPr lang="ru-RU" sz="5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Город Ростов-на-Дону </a:t>
            </a:r>
            <a:endParaRPr lang="ru-RU" sz="5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>
              <a:lnSpc>
                <a:spcPct val="100000"/>
              </a:lnSpc>
              <a:spcAft>
                <a:spcPts val="1000"/>
              </a:spcAft>
            </a:pPr>
            <a:r>
              <a:rPr lang="ru-RU" sz="5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Руководитель:</a:t>
            </a:r>
            <a:endParaRPr lang="ru-RU" sz="5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>
              <a:lnSpc>
                <a:spcPct val="100000"/>
              </a:lnSpc>
              <a:spcAft>
                <a:spcPts val="1000"/>
              </a:spcAft>
            </a:pPr>
            <a:r>
              <a:rPr lang="ru-RU" sz="5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Анненкова Наталья Владимировна,</a:t>
            </a:r>
          </a:p>
          <a:p>
            <a:pPr algn="r">
              <a:lnSpc>
                <a:spcPct val="100000"/>
              </a:lnSpc>
              <a:spcAft>
                <a:spcPts val="1000"/>
              </a:spcAft>
            </a:pPr>
            <a:r>
              <a:rPr lang="ru-RU" sz="5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Классный руководитель  </a:t>
            </a:r>
            <a:endParaRPr lang="ru-RU" sz="5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>
              <a:lnSpc>
                <a:spcPct val="100000"/>
              </a:lnSpc>
              <a:spcAft>
                <a:spcPts val="1000"/>
              </a:spcAft>
            </a:pPr>
            <a:r>
              <a:rPr lang="ru-RU" sz="5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МБОУ «Школа №104»,</a:t>
            </a:r>
            <a:endParaRPr lang="ru-RU" sz="5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>
              <a:lnSpc>
                <a:spcPct val="100000"/>
              </a:lnSpc>
              <a:spcAft>
                <a:spcPts val="1000"/>
              </a:spcAft>
            </a:pPr>
            <a:r>
              <a:rPr lang="ru-RU" sz="5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город Ростов-на-Дону  </a:t>
            </a:r>
            <a:endParaRPr lang="ru-RU" sz="5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Aft>
                <a:spcPts val="1000"/>
              </a:spcAft>
            </a:pPr>
            <a:r>
              <a:rPr lang="ru-RU" sz="5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5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95222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5">
            <a:extLst>
              <a:ext uri="{FF2B5EF4-FFF2-40B4-BE49-F238E27FC236}">
                <a16:creationId xmlns:a16="http://schemas.microsoft.com/office/drawing/2014/main" id="{867D4867-5BA7-4462-B2F6-A23F4A622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43467" y="643467"/>
            <a:ext cx="3363974" cy="1597315"/>
          </a:xfrm>
          <a:noFill/>
          <a:ln w="19050">
            <a:solidFill>
              <a:schemeClr val="bg1"/>
            </a:solidFill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algn="ctr"/>
            <a:r>
              <a:rPr lang="en-US" sz="3600" b="1" kern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</a:t>
            </a:r>
            <a:r>
              <a:rPr lang="en-US" sz="3600" b="1" kern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kern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проблемы</a:t>
            </a:r>
            <a:endParaRPr lang="en-US" sz="3600" b="1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150125" y="2638044"/>
            <a:ext cx="4299045" cy="3981120"/>
          </a:xfr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en-US" sz="3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настоящее</a:t>
            </a:r>
            <a:r>
              <a:rPr lang="en-US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время</a:t>
            </a:r>
            <a:r>
              <a:rPr lang="en-US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</a:t>
            </a:r>
            <a:r>
              <a:rPr lang="en-US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большее</a:t>
            </a:r>
            <a:r>
              <a:rPr lang="en-US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число</a:t>
            </a:r>
            <a:r>
              <a:rPr lang="en-US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подростков</a:t>
            </a:r>
            <a:r>
              <a:rPr lang="en-US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часто</a:t>
            </a:r>
            <a:r>
              <a:rPr lang="en-US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проявляет</a:t>
            </a:r>
            <a:r>
              <a:rPr lang="en-US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агрессию</a:t>
            </a:r>
            <a:r>
              <a:rPr lang="en-US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поэтому</a:t>
            </a:r>
            <a:r>
              <a:rPr lang="en-US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изучение</a:t>
            </a:r>
            <a:r>
              <a:rPr lang="en-US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этой</a:t>
            </a:r>
            <a:r>
              <a:rPr lang="en-US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проблемы</a:t>
            </a:r>
            <a:r>
              <a:rPr lang="en-US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очень</a:t>
            </a:r>
            <a:r>
              <a:rPr lang="en-US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</a:t>
            </a:r>
            <a:r>
              <a:rPr lang="en-US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r>
              <a:rPr lang="en-US" sz="3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Один</a:t>
            </a:r>
            <a:r>
              <a:rPr lang="en-US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</a:t>
            </a:r>
            <a:r>
              <a:rPr lang="en-US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вариантов</a:t>
            </a:r>
            <a:r>
              <a:rPr lang="en-US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борьбы</a:t>
            </a:r>
            <a:r>
              <a:rPr lang="en-US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 </a:t>
            </a:r>
            <a:r>
              <a:rPr lang="en-US" sz="3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агрессией</a:t>
            </a:r>
            <a:r>
              <a:rPr lang="en-US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3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воспитание</a:t>
            </a:r>
            <a:r>
              <a:rPr lang="en-US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чувства</a:t>
            </a:r>
            <a:r>
              <a:rPr lang="en-US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толерантности</a:t>
            </a:r>
            <a:r>
              <a:rPr lang="en-US" sz="3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bg1"/>
              </a:solidFill>
            </a:endParaRPr>
          </a:p>
        </p:txBody>
      </p:sp>
      <p:pic>
        <p:nvPicPr>
          <p:cNvPr id="3" name="Объект 2">
            <a:extLst>
              <a:ext uri="{FF2B5EF4-FFF2-40B4-BE49-F238E27FC236}">
                <a16:creationId xmlns:a16="http://schemas.microsoft.com/office/drawing/2014/main" id="{850C6C91-917E-49B0-986B-2FB4AF8DCF9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1559" y="1301440"/>
            <a:ext cx="6722634" cy="4403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685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3">
            <a:extLst>
              <a:ext uri="{FF2B5EF4-FFF2-40B4-BE49-F238E27FC236}">
                <a16:creationId xmlns:a16="http://schemas.microsoft.com/office/drawing/2014/main" id="{867D4867-5BA7-4462-B2F6-A23F4A622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EC063B6A-97EC-4CC0-BEEE-6435325164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643467"/>
            <a:ext cx="3363974" cy="1597315"/>
          </a:xfrm>
          <a:noFill/>
          <a:ln w="19050">
            <a:solidFill>
              <a:schemeClr val="bg1"/>
            </a:solidFill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algn="ctr"/>
            <a:r>
              <a:rPr lang="en-US" sz="3600" b="1" kern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</a:t>
            </a:r>
            <a:r>
              <a:rPr lang="en-US" sz="3600" b="1" kern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600" b="1" kern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объект</a:t>
            </a:r>
            <a:r>
              <a:rPr lang="en-US" sz="3600" b="1" kern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en-US" sz="3600" b="1" kern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</a:t>
            </a:r>
            <a:r>
              <a:rPr lang="en-US" sz="3600" b="1" kern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kern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исследования</a:t>
            </a:r>
            <a:r>
              <a:rPr lang="en-US" sz="3600" b="1" kern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CC9F9785-93A5-4298-88D6-234C19FC10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0125" y="2638044"/>
            <a:ext cx="4299045" cy="4008416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20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</a:t>
            </a:r>
            <a:r>
              <a:rPr lang="en-US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исследования</a:t>
            </a:r>
            <a:r>
              <a:rPr lang="en-US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                    </a:t>
            </a:r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</a:t>
            </a:r>
            <a:r>
              <a:rPr lang="en-US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Подтвердить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или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опровергнуть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гипотезу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«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Воспитание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детях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толерантности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один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способов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борьбы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агрессией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                          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2)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Разработать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методы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развития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толерантности</a:t>
            </a:r>
            <a:endParaRPr lang="en-US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Объект</a:t>
            </a:r>
            <a:r>
              <a:rPr lang="en-US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исследования</a:t>
            </a:r>
            <a:r>
              <a:rPr lang="en-US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</a:t>
            </a:r>
            <a:r>
              <a:rPr lang="en-US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Подростковая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агрессия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2)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Социально-психологическая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толерантность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0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</a:t>
            </a:r>
            <a:r>
              <a:rPr lang="en-US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исследования</a:t>
            </a:r>
            <a:r>
              <a:rPr lang="en-US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Агрессия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толерантности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подростков</a:t>
            </a:r>
            <a:endParaRPr lang="en-US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400" dirty="0">
              <a:solidFill>
                <a:schemeClr val="bg1"/>
              </a:solidFill>
            </a:endParaRPr>
          </a:p>
          <a:p>
            <a:pPr indent="-228600"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bg1"/>
              </a:solidFill>
            </a:endParaRPr>
          </a:p>
        </p:txBody>
      </p:sp>
      <p:pic>
        <p:nvPicPr>
          <p:cNvPr id="9" name="Объект 8">
            <a:extLst>
              <a:ext uri="{FF2B5EF4-FFF2-40B4-BE49-F238E27FC236}">
                <a16:creationId xmlns:a16="http://schemas.microsoft.com/office/drawing/2014/main" id="{9FB26D36-3BF6-4DF2-AE40-F760DD0C7E8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7917" y="1684299"/>
            <a:ext cx="6858172" cy="3651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40532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67D4867-5BA7-4462-B2F6-A23F4A622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BAC1C3D-F776-4BCE-B782-A0DF507E96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643467"/>
            <a:ext cx="3437214" cy="1649357"/>
          </a:xfrm>
          <a:noFill/>
          <a:ln w="19050">
            <a:solidFill>
              <a:schemeClr val="bg1"/>
            </a:solidFill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algn="ctr"/>
            <a:r>
              <a:rPr lang="en-US" sz="3600" b="1" kern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</a:t>
            </a:r>
            <a:r>
              <a:rPr lang="en-US" sz="3600" b="1" kern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600" b="1" kern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методы</a:t>
            </a:r>
            <a:r>
              <a:rPr lang="en-US" sz="3600" b="1" kern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en-US" sz="3600" b="1" kern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значимость</a:t>
            </a:r>
            <a:r>
              <a:rPr lang="en-US" sz="3600" b="1" kern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kern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исследования</a:t>
            </a:r>
            <a:r>
              <a:rPr lang="en-US" sz="3600" b="1" kern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D793A2B-28C7-4FEA-AFC2-D875784570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2831" y="2638045"/>
            <a:ext cx="4421874" cy="4008416"/>
          </a:xfr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r>
              <a:rPr lang="en-US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</a:t>
            </a:r>
            <a:r>
              <a:rPr lang="en-US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исследования</a:t>
            </a:r>
            <a:r>
              <a:rPr lang="en-US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причины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возникновения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агрессии</a:t>
            </a:r>
            <a:endParaRPr lang="en-US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толерантности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современных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подростков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Роль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толерантности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борьбе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агрессией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Проверить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разработанный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практике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US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Методы</a:t>
            </a:r>
            <a:r>
              <a:rPr lang="en-US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исследования</a:t>
            </a:r>
            <a:r>
              <a:rPr lang="en-US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литературы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Установление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уровня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общей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толерантности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Установление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уровня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общей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агрессии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en-US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</a:t>
            </a:r>
            <a:r>
              <a:rPr lang="en-US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значимость</a:t>
            </a:r>
            <a:r>
              <a:rPr lang="en-US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исследования</a:t>
            </a:r>
            <a:r>
              <a:rPr lang="en-US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исследования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могут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быть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использованы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таких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отраслях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психологии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педагогическая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en-US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социальная</a:t>
            </a:r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6" name="Объект 5" descr="Изображение выглядит как человек, одежда&#10;&#10;Автоматически созданное описание">
            <a:extLst>
              <a:ext uri="{FF2B5EF4-FFF2-40B4-BE49-F238E27FC236}">
                <a16:creationId xmlns:a16="http://schemas.microsoft.com/office/drawing/2014/main" id="{ED7683A5-D188-4D1D-BA3B-E6BE244E13A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9007" y="1707740"/>
            <a:ext cx="7197449" cy="3778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74068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67D4867-5BA7-4462-B2F6-A23F4A622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6EFEF6F-693E-4996-8B6C-92D73A490E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643467"/>
            <a:ext cx="3363974" cy="1597315"/>
          </a:xfrm>
          <a:noFill/>
          <a:ln w="19050">
            <a:solidFill>
              <a:schemeClr val="bg1"/>
            </a:solidFill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algn="ctr"/>
            <a:r>
              <a:rPr lang="en-US" sz="3600" b="1" kern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Подростковая</a:t>
            </a:r>
            <a:r>
              <a:rPr lang="en-US" sz="3600" b="1" kern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kern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агрессия</a:t>
            </a:r>
            <a:endParaRPr lang="en-US" sz="3600" b="1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720CDB0-90C9-43FC-91BC-34B8E197A8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32012" y="2638042"/>
            <a:ext cx="4244453" cy="3981121"/>
          </a:xfr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Подростковая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агрессия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деструктивное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поведение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ребенка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которое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полностью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или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частично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противоречит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сложившимся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правилам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нормам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этом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данная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особа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старается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разрушить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нанести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вред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одушевленным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неодушевленным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предметам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вызвать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срыв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или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психологический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дисбаланс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sz="1900" dirty="0">
              <a:solidFill>
                <a:schemeClr val="bg1"/>
              </a:solidFill>
            </a:endParaRP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F4971216-AE39-480D-A6F5-EEE0CD3489D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1810" y="643467"/>
            <a:ext cx="5786650" cy="5786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23239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67D4867-5BA7-4462-B2F6-A23F4A622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0EB623-47C1-4814-AE51-8900D57599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643466"/>
            <a:ext cx="3764760" cy="1994578"/>
          </a:xfrm>
          <a:noFill/>
          <a:ln w="19050">
            <a:solidFill>
              <a:schemeClr val="bg1"/>
            </a:solidFill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algn="ctr"/>
            <a:r>
              <a:rPr lang="en-US" b="1" kern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Причины</a:t>
            </a:r>
            <a:r>
              <a:rPr lang="en-US" b="1" kern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kern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появления</a:t>
            </a:r>
            <a:r>
              <a:rPr lang="en-US" b="1" kern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kern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агрессии</a:t>
            </a:r>
            <a:r>
              <a:rPr lang="en-US" b="1" kern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en-US" b="1" kern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подростков</a:t>
            </a:r>
            <a:r>
              <a:rPr lang="en-US" b="1" kern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5826F11-FF89-4D1A-82D4-C916C67503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0125" y="2798911"/>
            <a:ext cx="4394579" cy="3847549"/>
          </a:xfr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Причина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семейном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воспитании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 indent="-2286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1.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Излишняя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гиперопека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lvl="0" indent="-2286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2.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Нехватка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внимания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</a:p>
          <a:p>
            <a:pPr lvl="0" indent="-2286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3.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Насилие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семье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lvl="0" indent="-2286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4.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Второй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ребенок</a:t>
            </a:r>
            <a:endParaRPr lang="en-US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indent="-2286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5.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Бедность</a:t>
            </a:r>
            <a:endParaRPr lang="en-US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indent="-2286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6.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Богатство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lvl="0" indent="-2286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7.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Традиции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Причина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биологических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факторах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виноваты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гормоны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6" name="Объект 5" descr="Изображение выглядит как человек, внутренний, сидит, стена&#10;&#10;Автоматически созданное описание">
            <a:extLst>
              <a:ext uri="{FF2B5EF4-FFF2-40B4-BE49-F238E27FC236}">
                <a16:creationId xmlns:a16="http://schemas.microsoft.com/office/drawing/2014/main" id="{BA6B52E4-90CF-43D5-A038-22D730CFBD8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3263" y="1262371"/>
            <a:ext cx="6921068" cy="4619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05219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67D4867-5BA7-4462-B2F6-A23F4A622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576E474-A725-4AB1-B557-C5ED165D7D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643467"/>
            <a:ext cx="3363974" cy="1597315"/>
          </a:xfrm>
          <a:noFill/>
          <a:ln w="19050">
            <a:solidFill>
              <a:schemeClr val="bg1"/>
            </a:solidFill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algn="ctr"/>
            <a:r>
              <a:rPr lang="en-US" sz="3600" b="1" kern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Проявления</a:t>
            </a:r>
            <a:r>
              <a:rPr lang="en-US" sz="3600" b="1" kern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kern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агрессии</a:t>
            </a:r>
            <a:r>
              <a:rPr lang="en-US" sz="3600" b="1" kern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kern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подростками</a:t>
            </a:r>
            <a:r>
              <a:rPr lang="en-US" sz="3600" b="1" kern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9F987B6-E144-4B9A-BC7A-0D8C5C1D15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45660" y="2638043"/>
            <a:ext cx="4189862" cy="3981121"/>
          </a:xfrm>
        </p:spPr>
        <p:txBody>
          <a:bodyPr vert="horz" lIns="91440" tIns="45720" rIns="91440" bIns="45720" rtlCol="0">
            <a:normAutofit lnSpcReduction="10000"/>
          </a:bodyPr>
          <a:lstStyle/>
          <a:p>
            <a:pPr lvl="0"/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Выделяют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несколько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различных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видов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агрессии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lvl="0" indent="-2286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Физическая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агрессия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lvl="0" indent="-2286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Вербальная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агрессия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 indent="-2286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Экспрессивная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агрессия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lvl="0" indent="-2286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Прямая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агрессия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 indent="-2286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Косвенная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агрессия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pic>
        <p:nvPicPr>
          <p:cNvPr id="6" name="Объект 5" descr="Изображение выглядит как мальчик, ребенок&#10;&#10;Автоматически созданное описание">
            <a:extLst>
              <a:ext uri="{FF2B5EF4-FFF2-40B4-BE49-F238E27FC236}">
                <a16:creationId xmlns:a16="http://schemas.microsoft.com/office/drawing/2014/main" id="{96EFFE2A-BD58-45E0-9A63-65EFB7BCED0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0908" y="1750744"/>
            <a:ext cx="7541092" cy="3770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59722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67D4867-5BA7-4462-B2F6-A23F4A622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5BFB2A3-D7ED-444F-809B-67DB9DECF8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6" y="643467"/>
            <a:ext cx="3682873" cy="1826778"/>
          </a:xfrm>
          <a:noFill/>
          <a:ln w="19050">
            <a:solidFill>
              <a:schemeClr val="bg1"/>
            </a:solidFill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algn="ctr"/>
            <a:r>
              <a:rPr lang="en-US" sz="3600" b="1" kern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Понятие</a:t>
            </a:r>
            <a:r>
              <a:rPr lang="en-US" sz="3600" b="1" kern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en-US" sz="3600" b="1" kern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толерантность</a:t>
            </a:r>
            <a:r>
              <a:rPr lang="en-US" sz="3600" b="1" kern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AA459DC-7F78-4950-BDCC-4667D42FC0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7379" y="2638044"/>
            <a:ext cx="4390030" cy="4008416"/>
          </a:xfrm>
        </p:spPr>
        <p:txBody>
          <a:bodyPr vert="horz" lIns="91440" tIns="45720" rIns="91440" bIns="45720" rtlCol="0">
            <a:normAutofit fontScale="92500"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en-US" sz="1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точки</a:t>
            </a:r>
            <a:r>
              <a:rPr lang="en-US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зрения</a:t>
            </a:r>
            <a:r>
              <a:rPr lang="en-US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социальной</a:t>
            </a:r>
            <a:r>
              <a:rPr lang="en-US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психологии</a:t>
            </a:r>
            <a:r>
              <a:rPr lang="en-US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толерантность</a:t>
            </a:r>
            <a:r>
              <a:rPr lang="en-US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en-US" sz="1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</a:t>
            </a:r>
            <a:r>
              <a:rPr lang="en-US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1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прежде</a:t>
            </a:r>
            <a:r>
              <a:rPr lang="en-US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всего</a:t>
            </a:r>
            <a:r>
              <a:rPr lang="en-US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некое</a:t>
            </a:r>
            <a:r>
              <a:rPr lang="en-US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особое</a:t>
            </a:r>
            <a:r>
              <a:rPr lang="en-US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идущее</a:t>
            </a:r>
            <a:r>
              <a:rPr lang="en-US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</a:t>
            </a:r>
            <a:r>
              <a:rPr lang="en-US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самого</a:t>
            </a:r>
            <a:r>
              <a:rPr lang="en-US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человека</a:t>
            </a:r>
            <a:r>
              <a:rPr lang="en-US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отношение</a:t>
            </a:r>
            <a:r>
              <a:rPr lang="en-US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аттитюд</a:t>
            </a:r>
            <a:r>
              <a:rPr lang="en-US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потребность</a:t>
            </a:r>
            <a:r>
              <a:rPr lang="en-US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ценность</a:t>
            </a:r>
            <a:r>
              <a:rPr lang="en-US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норма</a:t>
            </a:r>
            <a:r>
              <a:rPr lang="en-US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взгляд</a:t>
            </a:r>
            <a:r>
              <a:rPr lang="en-US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или</a:t>
            </a:r>
            <a:r>
              <a:rPr lang="en-US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убеждение</a:t>
            </a:r>
            <a:r>
              <a:rPr lang="en-US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1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вместе</a:t>
            </a:r>
            <a:r>
              <a:rPr lang="en-US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 </a:t>
            </a:r>
            <a:r>
              <a:rPr lang="en-US" sz="1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</a:t>
            </a:r>
            <a:r>
              <a:rPr lang="en-US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</a:t>
            </a:r>
            <a:r>
              <a:rPr lang="en-US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некая</a:t>
            </a:r>
            <a:r>
              <a:rPr lang="en-US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морально-нравственная</a:t>
            </a:r>
            <a:r>
              <a:rPr lang="en-US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категория</a:t>
            </a:r>
            <a:r>
              <a:rPr lang="en-US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которая</a:t>
            </a:r>
            <a:r>
              <a:rPr lang="en-US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формируется</a:t>
            </a:r>
            <a:r>
              <a:rPr lang="en-US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обществом</a:t>
            </a:r>
            <a:r>
              <a:rPr lang="en-US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Пусковой</a:t>
            </a:r>
            <a:r>
              <a:rPr lang="en-US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механизм</a:t>
            </a:r>
            <a:r>
              <a:rPr lang="en-US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появления</a:t>
            </a:r>
            <a:r>
              <a:rPr lang="en-US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en-US" sz="1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проявления</a:t>
            </a:r>
            <a:r>
              <a:rPr lang="en-US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толерантности</a:t>
            </a:r>
            <a:r>
              <a:rPr lang="en-US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en-US" sz="1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</a:t>
            </a:r>
            <a:r>
              <a:rPr lang="en-US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обнаружение</a:t>
            </a:r>
            <a:r>
              <a:rPr lang="en-US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различий</a:t>
            </a:r>
            <a:r>
              <a:rPr lang="en-US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между</a:t>
            </a:r>
            <a:r>
              <a:rPr lang="en-US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людьми</a:t>
            </a:r>
            <a:r>
              <a:rPr lang="en-US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группами</a:t>
            </a:r>
            <a:r>
              <a:rPr lang="en-US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государствами</a:t>
            </a:r>
            <a:r>
              <a:rPr lang="en-US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культурами</a:t>
            </a:r>
            <a:r>
              <a:rPr lang="en-US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en-US" sz="1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</a:t>
            </a:r>
            <a:r>
              <a:rPr lang="en-US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реагирования</a:t>
            </a:r>
            <a:r>
              <a:rPr lang="en-US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них</a:t>
            </a:r>
            <a:r>
              <a:rPr lang="en-US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Психологические</a:t>
            </a:r>
            <a:r>
              <a:rPr lang="en-US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качества</a:t>
            </a:r>
            <a:r>
              <a:rPr lang="en-US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обеспечивающие</a:t>
            </a:r>
            <a:r>
              <a:rPr lang="en-US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толерантность</a:t>
            </a:r>
            <a:r>
              <a:rPr lang="en-US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— </a:t>
            </a:r>
            <a:r>
              <a:rPr lang="en-US" sz="1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</a:t>
            </a:r>
            <a:r>
              <a:rPr lang="en-US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</a:t>
            </a:r>
            <a:r>
              <a:rPr lang="en-US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возможные</a:t>
            </a:r>
            <a:r>
              <a:rPr lang="en-US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формы</a:t>
            </a:r>
            <a:r>
              <a:rPr lang="en-US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самовыражения</a:t>
            </a:r>
            <a:r>
              <a:rPr lang="en-US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людей</a:t>
            </a:r>
            <a:r>
              <a:rPr lang="en-US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допускающие</a:t>
            </a:r>
            <a:r>
              <a:rPr lang="en-US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или</a:t>
            </a:r>
            <a:r>
              <a:rPr lang="en-US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ограничивающие</a:t>
            </a:r>
            <a:r>
              <a:rPr lang="en-US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паритетность</a:t>
            </a:r>
            <a:r>
              <a:rPr lang="en-US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проявления</a:t>
            </a:r>
            <a:r>
              <a:rPr lang="en-US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социальных</a:t>
            </a:r>
            <a:r>
              <a:rPr lang="en-US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различий</a:t>
            </a:r>
            <a:r>
              <a:rPr lang="en-US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29CBC191-BF23-4B53-A23B-D71B661618C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4821" y="1277998"/>
            <a:ext cx="7259800" cy="4809617"/>
          </a:xfrm>
          <a:prstGeom prst="rect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8818636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67D4867-5BA7-4462-B2F6-A23F4A622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7A76FE2-99E4-4B42-9C21-3AEF0C0B3A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643467"/>
            <a:ext cx="3363974" cy="1597315"/>
          </a:xfrm>
          <a:noFill/>
          <a:ln w="19050">
            <a:solidFill>
              <a:schemeClr val="bg1"/>
            </a:solidFill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algn="ctr"/>
            <a:r>
              <a:rPr lang="en-US" sz="3600" b="1" kern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Толерантность</a:t>
            </a:r>
            <a:r>
              <a:rPr lang="en-US" sz="3600" b="1" kern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en-US" sz="3600" b="1" kern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терпимость</a:t>
            </a:r>
            <a:r>
              <a:rPr lang="en-US" sz="3600" b="1" kern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003DF68-65C5-44B5-8AD6-F7F3AEFA5F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77421" y="2638044"/>
            <a:ext cx="4285397" cy="3994768"/>
          </a:xfr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Многие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авторы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сопоставляют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толерантность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терпимостью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Хотя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терпимость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толерантность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выполняют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разные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функции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обеспечиваются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разными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ведущими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механизмами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Ведущим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механизмом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толерантности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является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терпение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Ведущим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механизмом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терпимости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становится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принятие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чего-либо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данности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pic>
        <p:nvPicPr>
          <p:cNvPr id="6" name="Объект 5" descr="Изображение выглядит как внутренний&#10;&#10;Автоматически созданное описание">
            <a:extLst>
              <a:ext uri="{FF2B5EF4-FFF2-40B4-BE49-F238E27FC236}">
                <a16:creationId xmlns:a16="http://schemas.microsoft.com/office/drawing/2014/main" id="{C35E6AB4-9D4C-4EC3-904D-1994848C46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8854" y="643467"/>
            <a:ext cx="6155140" cy="6134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87601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67D4867-5BA7-4462-B2F6-A23F4A622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BA8CC13-2C39-4584-B05E-F419CC30FC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643467"/>
            <a:ext cx="3363974" cy="1597315"/>
          </a:xfrm>
          <a:noFill/>
          <a:ln w="19050">
            <a:solidFill>
              <a:schemeClr val="bg1"/>
            </a:solidFill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algn="ctr"/>
            <a:r>
              <a:rPr lang="en-US" sz="3600" b="1" kern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Толерантность</a:t>
            </a:r>
            <a:r>
              <a:rPr lang="en-US" sz="3600" b="1" kern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en-US" sz="3600" b="1" kern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доверие</a:t>
            </a:r>
            <a:r>
              <a:rPr lang="en-US" sz="3600" b="1" kern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7811C93-FA3E-47D8-A0EA-9BFCED3EC0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0125" y="2638043"/>
            <a:ext cx="4326341" cy="4035711"/>
          </a:xfrm>
        </p:spPr>
        <p:txBody>
          <a:bodyPr vert="horz" lIns="91440" tIns="45720" rIns="91440" bIns="45720" rtlCol="0">
            <a:normAutofit fontScale="85000" lnSpcReduction="10000"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Доверие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сложное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двухполюсное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явление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связанное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одновременным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существованием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доверия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себе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к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той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части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мира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с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которой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субъект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намеревается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вступить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взаимодействие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Толерантность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(в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этом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случае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—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ступень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этап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пути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взаимному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доверию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источнику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социального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психологического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благополучия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общества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sz="1700" dirty="0">
              <a:solidFill>
                <a:schemeClr val="bg1"/>
              </a:solidFill>
            </a:endParaRPr>
          </a:p>
        </p:txBody>
      </p:sp>
      <p:pic>
        <p:nvPicPr>
          <p:cNvPr id="6" name="Объект 5" descr="Изображение выглядит как человек, внутренний, молодой, стена&#10;&#10;Автоматически созданное описание">
            <a:extLst>
              <a:ext uri="{FF2B5EF4-FFF2-40B4-BE49-F238E27FC236}">
                <a16:creationId xmlns:a16="http://schemas.microsoft.com/office/drawing/2014/main" id="{13FF44A8-109B-4B91-9166-F202FF4367B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6461" y="981087"/>
            <a:ext cx="6920516" cy="5242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5152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67D4867-5BA7-4462-B2F6-A23F4A622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7CC054-EA96-419C-B8B3-B93EDBE0FB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643467"/>
            <a:ext cx="3363974" cy="1597315"/>
          </a:xfrm>
          <a:noFill/>
          <a:ln w="19050">
            <a:solidFill>
              <a:schemeClr val="bg1"/>
            </a:solidFill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algn="ctr"/>
            <a:r>
              <a:rPr lang="en-US" sz="3600" b="1" kern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Различные</a:t>
            </a:r>
            <a:r>
              <a:rPr lang="en-US" sz="3600" b="1" kern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kern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взгляды</a:t>
            </a:r>
            <a:r>
              <a:rPr lang="en-US" sz="3600" b="1" kern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kern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sz="3600" b="1" kern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kern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толерантность</a:t>
            </a:r>
            <a:endParaRPr lang="en-US" sz="3600" b="1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8D9D757-6876-4E43-B19F-6C90D45462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3773" y="2638043"/>
            <a:ext cx="4353636" cy="3899235"/>
          </a:xfrm>
        </p:spPr>
        <p:txBody>
          <a:bodyPr vert="horz" lIns="91440" tIns="45720" rIns="91440" bIns="45720" rtlCol="0">
            <a:normAutofit fontScale="92500"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Существует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множество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различных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точек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зрения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поводу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такого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понятия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толерантность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».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Самые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известные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них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выразили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Игорь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Борисович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Гришпун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                                                  2.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Профессор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Иосиф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Михайлович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Дзялошинский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                                                           3.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Артур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Александрович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Реан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Профессор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Майкл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Уолцер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                                  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5.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Философ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Питер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П.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Николсон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                              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6.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Елена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Юрьевна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Клепцова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                                                           7.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Бэтти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Э.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Риэрдон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                                                    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8.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Профессор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Галина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Леонидовна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Бардиер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Объект 5" descr="Изображение выглядит как человек, внутренний, женщина&#10;&#10;Автоматически созданное описание">
            <a:extLst>
              <a:ext uri="{FF2B5EF4-FFF2-40B4-BE49-F238E27FC236}">
                <a16:creationId xmlns:a16="http://schemas.microsoft.com/office/drawing/2014/main" id="{F8A34C44-1C92-4CB0-A1AA-AC020D01C5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1353" y="1137356"/>
            <a:ext cx="6937952" cy="4908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07807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67D4867-5BA7-4462-B2F6-A23F4A622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82663B3-48FA-4EAF-8745-01B957BB12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643467"/>
            <a:ext cx="3363974" cy="1597315"/>
          </a:xfrm>
          <a:noFill/>
          <a:ln w="19050">
            <a:solidFill>
              <a:schemeClr val="bg1"/>
            </a:solidFill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algn="ctr"/>
            <a:r>
              <a:rPr lang="en-US" sz="3600" b="1" kern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Типы</a:t>
            </a:r>
            <a:r>
              <a:rPr lang="en-US" sz="3600" b="1" kern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kern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толерантности</a:t>
            </a:r>
            <a:r>
              <a:rPr lang="en-US" sz="3600" b="1" kern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00FAD78-0DFF-4CFA-B14B-EB5F97CF38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46221" y="2638043"/>
            <a:ext cx="4243892" cy="4035711"/>
          </a:xfr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lvl="0" indent="-228600"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sz="3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Ситуативная</a:t>
            </a:r>
            <a:r>
              <a:rPr lang="en-US" sz="3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коммуникативная</a:t>
            </a:r>
            <a:r>
              <a:rPr lang="en-US" sz="3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толерантность</a:t>
            </a:r>
            <a:endParaRPr lang="en-US" sz="3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indent="-228600"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3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Типологическая</a:t>
            </a:r>
            <a:r>
              <a:rPr lang="en-US" sz="3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коммуникативная</a:t>
            </a:r>
            <a:r>
              <a:rPr lang="en-US" sz="3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толерантность</a:t>
            </a:r>
            <a:endParaRPr lang="en-US" sz="3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indent="-228600"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US" sz="3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Профессиональная</a:t>
            </a:r>
            <a:r>
              <a:rPr lang="en-US" sz="3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толерантность</a:t>
            </a:r>
            <a:r>
              <a:rPr lang="en-US" sz="3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0" indent="-228600"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en-US" sz="3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Общая</a:t>
            </a:r>
            <a:r>
              <a:rPr lang="en-US" sz="3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коммуникативная</a:t>
            </a:r>
            <a:r>
              <a:rPr lang="en-US" sz="3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толерантность</a:t>
            </a:r>
            <a:endParaRPr lang="en-US" sz="3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-228600">
              <a:buFont typeface="Arial" panose="020B0604020202020204" pitchFamily="34" charset="0"/>
              <a:buChar char="•"/>
            </a:pPr>
            <a:endParaRPr lang="en-US" sz="1900" dirty="0">
              <a:solidFill>
                <a:schemeClr val="bg1"/>
              </a:solidFill>
            </a:endParaRPr>
          </a:p>
        </p:txBody>
      </p:sp>
      <p:pic>
        <p:nvPicPr>
          <p:cNvPr id="6" name="Объект 5" descr="Изображение выглядит как человек, в позе, фотография, группа&#10;&#10;Автоматически созданное описание">
            <a:extLst>
              <a:ext uri="{FF2B5EF4-FFF2-40B4-BE49-F238E27FC236}">
                <a16:creationId xmlns:a16="http://schemas.microsoft.com/office/drawing/2014/main" id="{DEE62D92-998D-46D5-93D1-D4677BF55B5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3271" y="928048"/>
            <a:ext cx="7162508" cy="4763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30249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67D4867-5BA7-4462-B2F6-A23F4A622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3C2D8F2-CEE4-422B-846A-BF0C5355C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643467"/>
            <a:ext cx="3363974" cy="1597315"/>
          </a:xfrm>
          <a:noFill/>
          <a:ln w="19050">
            <a:solidFill>
              <a:schemeClr val="bg1"/>
            </a:solidFill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algn="ctr"/>
            <a:r>
              <a:rPr lang="en-US" sz="3600" b="1" kern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Толерантность</a:t>
            </a:r>
            <a:r>
              <a:rPr lang="en-US" sz="3600" b="1" kern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en-US" sz="3600" b="1" kern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борьбе</a:t>
            </a:r>
            <a:r>
              <a:rPr lang="en-US" sz="3600" b="1" kern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 </a:t>
            </a:r>
            <a:r>
              <a:rPr lang="en-US" sz="3600" b="1" kern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агрессией</a:t>
            </a:r>
            <a:r>
              <a:rPr lang="en-US" sz="3600" b="1" kern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F946DDB-E292-4292-AE24-320C8E21C9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77421" y="2638043"/>
            <a:ext cx="4299045" cy="3967473"/>
          </a:xfr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Существует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такая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гипотеза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            «В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разработке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профилактических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коррекционных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мероприятий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психологической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работе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подростковой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агрессивностью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следует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применять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комплексный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подход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используя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методы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прямого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воздействия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целью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обучения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подростков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осуществлять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агрессией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опосредованного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путем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формирования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толерантных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установок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толерантных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черт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личности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». 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Проверила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эту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гипотезу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проведя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эксперимент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психоаналитик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Гладуш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Галина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Викторовна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10" name="Объект 9" descr="Изображение выглядит как человек, женщина, сидит, здание&#10;&#10;Автоматически созданное описание">
            <a:extLst>
              <a:ext uri="{FF2B5EF4-FFF2-40B4-BE49-F238E27FC236}">
                <a16:creationId xmlns:a16="http://schemas.microsoft.com/office/drawing/2014/main" id="{9F7D022C-DF3D-4D31-89C9-0D8DCA200D8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2816" y="1262372"/>
            <a:ext cx="7002853" cy="4674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30792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663</Words>
  <Application>Microsoft Office PowerPoint</Application>
  <PresentationFormat>Widescreen</PresentationFormat>
  <Paragraphs>65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Тема Office</vt:lpstr>
      <vt:lpstr>МБОУ  города Ростов-на-дону «Школа 104 имени Героя Советского Союза А.А. Шипулина»       Тема: «Агрессия у современных подростков и  способы ее преодоления путем воспитания толерантности» </vt:lpstr>
      <vt:lpstr>Актуальность проблемы</vt:lpstr>
      <vt:lpstr>Цель, объект и предмет исследования </vt:lpstr>
      <vt:lpstr>Задачи, методы и значимость исследования </vt:lpstr>
      <vt:lpstr>Подростковая агрессия</vt:lpstr>
      <vt:lpstr>Причины появления агрессии у подростков </vt:lpstr>
      <vt:lpstr>Проявления агрессии подростками </vt:lpstr>
      <vt:lpstr>Понятие «толерантность» </vt:lpstr>
      <vt:lpstr>Толерантность и терпимость </vt:lpstr>
      <vt:lpstr>Толерантность и доверие </vt:lpstr>
      <vt:lpstr>Различные взгляды на толерантность</vt:lpstr>
      <vt:lpstr>Типы толерантности </vt:lpstr>
      <vt:lpstr>Толерантность в борьбе с агрессией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МБУ ДО города Ростова-на-Дону «Дворец творчества детей и молодежи» Донская академия наук юных исследователей им. Ю. А. Жданова        Тема: «Агрессия у современных подростков и  способы ее преодоления путем воспитания толерантности» </dc:title>
  <dc:creator>DNS PC</dc:creator>
  <cp:lastModifiedBy>Арина Кондрашова</cp:lastModifiedBy>
  <cp:revision>6</cp:revision>
  <dcterms:created xsi:type="dcterms:W3CDTF">2019-03-23T00:00:22Z</dcterms:created>
  <dcterms:modified xsi:type="dcterms:W3CDTF">2021-05-17T11:05:20Z</dcterms:modified>
</cp:coreProperties>
</file>